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ink/ink1.xml" ContentType="application/inkml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handoutMasterIdLst>
    <p:handoutMasterId r:id="rId135"/>
  </p:handoutMasterIdLst>
  <p:sldIdLst>
    <p:sldId id="330" r:id="rId2"/>
    <p:sldId id="4612" r:id="rId3"/>
    <p:sldId id="376" r:id="rId4"/>
    <p:sldId id="4569" r:id="rId5"/>
    <p:sldId id="4568" r:id="rId6"/>
    <p:sldId id="603" r:id="rId7"/>
    <p:sldId id="4570" r:id="rId8"/>
    <p:sldId id="261" r:id="rId9"/>
    <p:sldId id="264" r:id="rId10"/>
    <p:sldId id="312" r:id="rId11"/>
    <p:sldId id="262" r:id="rId12"/>
    <p:sldId id="313" r:id="rId13"/>
    <p:sldId id="4571" r:id="rId14"/>
    <p:sldId id="4580" r:id="rId15"/>
    <p:sldId id="259" r:id="rId16"/>
    <p:sldId id="4613" r:id="rId17"/>
    <p:sldId id="4615" r:id="rId18"/>
    <p:sldId id="296" r:id="rId19"/>
    <p:sldId id="4572" r:id="rId20"/>
    <p:sldId id="4573" r:id="rId21"/>
    <p:sldId id="401" r:id="rId22"/>
    <p:sldId id="329" r:id="rId23"/>
    <p:sldId id="4578" r:id="rId24"/>
    <p:sldId id="4574" r:id="rId25"/>
    <p:sldId id="263" r:id="rId26"/>
    <p:sldId id="4610" r:id="rId27"/>
    <p:sldId id="4579" r:id="rId28"/>
    <p:sldId id="314" r:id="rId29"/>
    <p:sldId id="315" r:id="rId30"/>
    <p:sldId id="316" r:id="rId31"/>
    <p:sldId id="317" r:id="rId32"/>
    <p:sldId id="414" r:id="rId33"/>
    <p:sldId id="415" r:id="rId34"/>
    <p:sldId id="416" r:id="rId35"/>
    <p:sldId id="413" r:id="rId36"/>
    <p:sldId id="598" r:id="rId37"/>
    <p:sldId id="604" r:id="rId38"/>
    <p:sldId id="605" r:id="rId39"/>
    <p:sldId id="606" r:id="rId40"/>
    <p:sldId id="597" r:id="rId41"/>
    <p:sldId id="340" r:id="rId42"/>
    <p:sldId id="599" r:id="rId43"/>
    <p:sldId id="600" r:id="rId44"/>
    <p:sldId id="601" r:id="rId45"/>
    <p:sldId id="602" r:id="rId46"/>
    <p:sldId id="265" r:id="rId47"/>
    <p:sldId id="4583" r:id="rId48"/>
    <p:sldId id="4611" r:id="rId49"/>
    <p:sldId id="266" r:id="rId50"/>
    <p:sldId id="342" r:id="rId51"/>
    <p:sldId id="353" r:id="rId52"/>
    <p:sldId id="4584" r:id="rId53"/>
    <p:sldId id="4585" r:id="rId54"/>
    <p:sldId id="4586" r:id="rId55"/>
    <p:sldId id="354" r:id="rId56"/>
    <p:sldId id="321" r:id="rId57"/>
    <p:sldId id="4588" r:id="rId58"/>
    <p:sldId id="4587" r:id="rId59"/>
    <p:sldId id="357" r:id="rId60"/>
    <p:sldId id="267" r:id="rId61"/>
    <p:sldId id="268" r:id="rId62"/>
    <p:sldId id="4589" r:id="rId63"/>
    <p:sldId id="331" r:id="rId64"/>
    <p:sldId id="403" r:id="rId65"/>
    <p:sldId id="404" r:id="rId66"/>
    <p:sldId id="412" r:id="rId67"/>
    <p:sldId id="406" r:id="rId68"/>
    <p:sldId id="407" r:id="rId69"/>
    <p:sldId id="4592" r:id="rId70"/>
    <p:sldId id="4593" r:id="rId71"/>
    <p:sldId id="4590" r:id="rId72"/>
    <p:sldId id="4591" r:id="rId73"/>
    <p:sldId id="4598" r:id="rId74"/>
    <p:sldId id="358" r:id="rId75"/>
    <p:sldId id="359" r:id="rId76"/>
    <p:sldId id="269" r:id="rId77"/>
    <p:sldId id="4582" r:id="rId78"/>
    <p:sldId id="328" r:id="rId79"/>
    <p:sldId id="4577" r:id="rId80"/>
    <p:sldId id="4581" r:id="rId81"/>
    <p:sldId id="4576" r:id="rId82"/>
    <p:sldId id="324" r:id="rId83"/>
    <p:sldId id="409" r:id="rId84"/>
    <p:sldId id="325" r:id="rId85"/>
    <p:sldId id="326" r:id="rId86"/>
    <p:sldId id="327" r:id="rId87"/>
    <p:sldId id="4575" r:id="rId88"/>
    <p:sldId id="271" r:id="rId89"/>
    <p:sldId id="336" r:id="rId90"/>
    <p:sldId id="4595" r:id="rId91"/>
    <p:sldId id="4596" r:id="rId92"/>
    <p:sldId id="4597" r:id="rId93"/>
    <p:sldId id="4594" r:id="rId94"/>
    <p:sldId id="360" r:id="rId95"/>
    <p:sldId id="410" r:id="rId96"/>
    <p:sldId id="273" r:id="rId97"/>
    <p:sldId id="274" r:id="rId98"/>
    <p:sldId id="369" r:id="rId99"/>
    <p:sldId id="362" r:id="rId100"/>
    <p:sldId id="363" r:id="rId101"/>
    <p:sldId id="364" r:id="rId102"/>
    <p:sldId id="365" r:id="rId103"/>
    <p:sldId id="366" r:id="rId104"/>
    <p:sldId id="275" r:id="rId105"/>
    <p:sldId id="4599" r:id="rId106"/>
    <p:sldId id="297" r:id="rId107"/>
    <p:sldId id="4606" r:id="rId108"/>
    <p:sldId id="4609" r:id="rId109"/>
    <p:sldId id="4607" r:id="rId110"/>
    <p:sldId id="4608" r:id="rId111"/>
    <p:sldId id="303" r:id="rId112"/>
    <p:sldId id="306" r:id="rId113"/>
    <p:sldId id="4601" r:id="rId114"/>
    <p:sldId id="311" r:id="rId115"/>
    <p:sldId id="4602" r:id="rId116"/>
    <p:sldId id="276" r:id="rId117"/>
    <p:sldId id="298" r:id="rId118"/>
    <p:sldId id="299" r:id="rId119"/>
    <p:sldId id="300" r:id="rId120"/>
    <p:sldId id="301" r:id="rId121"/>
    <p:sldId id="375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402" r:id="rId1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41100"/>
    <a:srgbClr val="231F1F"/>
    <a:srgbClr val="494949"/>
    <a:srgbClr val="D2D6DC"/>
    <a:srgbClr val="2C3E01"/>
    <a:srgbClr val="8AAC39"/>
    <a:srgbClr val="5D4200"/>
    <a:srgbClr val="489DA4"/>
    <a:srgbClr val="735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1" autoAdjust="0"/>
    <p:restoredTop sz="96408" autoAdjust="0"/>
  </p:normalViewPr>
  <p:slideViewPr>
    <p:cSldViewPr snapToGrid="0">
      <p:cViewPr varScale="1">
        <p:scale>
          <a:sx n="114" d="100"/>
          <a:sy n="114" d="100"/>
        </p:scale>
        <p:origin x="132" y="114"/>
      </p:cViewPr>
      <p:guideLst>
        <p:guide orient="horz" pos="39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488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E8A78-9846-40F8-845D-EFCFAD38249F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E95A99B-94B6-4FB0-BE77-1EFF0C9B6D46}">
      <dgm:prSet phldrT="[Texto]" custT="1"/>
      <dgm:spPr>
        <a:solidFill>
          <a:srgbClr val="2C3E01"/>
        </a:solidFill>
        <a:ln w="38100">
          <a:noFill/>
        </a:ln>
      </dgm:spPr>
      <dgm:t>
        <a:bodyPr/>
        <a:lstStyle/>
        <a:p>
          <a:r>
            <a:rPr lang="es-ES" sz="3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Campos del conocimiento</a:t>
          </a:r>
        </a:p>
        <a:p>
          <a:r>
            <a:rPr lang="es-ES" sz="1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</a:p>
      </dgm:t>
    </dgm:pt>
    <dgm:pt modelId="{18F18E61-369F-479E-AC32-EC203669CBDB}" type="parTrans" cxnId="{65B7BFE1-F727-4A1A-84C7-0DB6C4B6B48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9D9AB5A-2BFF-4253-8A53-F68678A68AF9}" type="sibTrans" cxnId="{65B7BFE1-F727-4A1A-84C7-0DB6C4B6B48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095A923F-D93F-41E6-BA1F-F16EE4B91A4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de la salud</a:t>
          </a:r>
          <a:endParaRPr lang="es-PE" sz="16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78C0926D-271A-472D-8E92-94C460BCC55D}" type="parTrans" cxnId="{E2086A87-6233-4E41-A7A6-A2CDC2DF7E6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704714C2-3F94-4E3C-9F63-C4F621F3105A}" type="sibTrans" cxnId="{E2086A87-6233-4E41-A7A6-A2CDC2DF7E6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6F56BAFE-9A24-4F97-A101-8132DD2FDA1F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sociales</a:t>
          </a:r>
          <a:endParaRPr lang="es-PE" sz="16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DCF34116-1090-4D50-9EAF-EEDD6D9565BF}" type="parTrans" cxnId="{18C96C0B-4B79-40C7-B89A-F73160CC6E8C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959D8E9-82B6-439C-ACEF-D020BF49A1D5}" type="sibTrans" cxnId="{18C96C0B-4B79-40C7-B89A-F73160CC6E8C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5681DFEF-A5C8-481A-8D9B-89E97E0555F9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30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Áreas del conocimiento</a:t>
          </a:r>
        </a:p>
        <a:p>
          <a:r>
            <a:rPr lang="es-ES" sz="17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700" dirty="0">
            <a:solidFill>
              <a:schemeClr val="tx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FD044E22-E741-408C-80F5-BFD3ADE48B0B}" type="parTrans" cxnId="{B3D3745B-F69C-4544-9F0B-70B961DB6F9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5FE88E0-74E8-4284-85C3-25138516D4B5}" type="sibTrans" cxnId="{B3D3745B-F69C-4544-9F0B-70B961DB6F9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F13C3BC-DA3E-416C-B9C3-7580803EDF3F}">
      <dgm:prSet phldrT="[Texto]" custT="1"/>
      <dgm:spPr>
        <a:solidFill>
          <a:srgbClr val="2C3E0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Medicina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2F1F7F8E-2EA8-4353-84C1-A38AD4A403F1}" type="parTrans" cxnId="{8ECF9C64-166B-428A-81C0-CFCB9848F1FD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626EAA61-281A-4982-899F-5FE44FDD61ED}" type="sibTrans" cxnId="{8ECF9C64-166B-428A-81C0-CFCB9848F1FD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DCCA33DD-1678-46A9-9452-70D0B44D602B}">
      <dgm:prSet phldrT="[Texto]" custT="1"/>
      <dgm:spPr>
        <a:solidFill>
          <a:srgbClr val="2C3E0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Nutrición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04AAF772-C859-4074-9C4A-1A7415FBE9BA}" type="parTrans" cxnId="{85D4F2F7-CAE5-4AE4-8E0F-B4FC42761A25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EB29E81-E78A-480E-ABFC-E56D2E516B44}" type="sibTrans" cxnId="{85D4F2F7-CAE5-4AE4-8E0F-B4FC42761A25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77666ACF-A343-4433-B286-CFF5F518C561}">
      <dgm:prSet phldrT="[Texto]" custT="1"/>
      <dgm:spPr>
        <a:solidFill>
          <a:srgbClr val="2C3E01"/>
        </a:solidFill>
        <a:ln>
          <a:noFill/>
        </a:ln>
      </dgm:spPr>
      <dgm:t>
        <a:bodyPr/>
        <a:lstStyle/>
        <a:p>
          <a:r>
            <a:rPr lang="es-ES" sz="28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Líneas</a:t>
          </a:r>
          <a:r>
            <a:rPr lang="es-ES" sz="28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8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</a:t>
          </a:r>
          <a:r>
            <a:rPr lang="es-ES" sz="28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8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investigación</a:t>
          </a:r>
        </a:p>
        <a:p>
          <a:r>
            <a:rPr lang="es-ES" sz="1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700" dirty="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09E21343-EE22-4A75-AC32-C280D9A274EC}" type="parTrans" cxnId="{84AEF9E3-AFBE-4C51-9E4C-107CDF4E621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6283E069-5CC6-42A3-8FF4-F5E7BEFCA81E}" type="sibTrans" cxnId="{84AEF9E3-AFBE-4C51-9E4C-107CDF4E621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B05D7113-7244-43B4-8AFF-0C866F17A70B}">
      <dgm:prSet phldrT="[Texto]" custT="1"/>
      <dgm:spPr>
        <a:solidFill>
          <a:srgbClr val="8BBC00"/>
        </a:solidFill>
        <a:ln w="38100"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Diabetes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987581F-4414-4640-94E5-C206CE409022}" type="parTrans" cxnId="{43DA73BB-6A6B-4A91-AD40-F44E588FC01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8BE263A1-44D6-4B9B-8599-05226635C975}" type="sibTrans" cxnId="{43DA73BB-6A6B-4A91-AD40-F44E588FC01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13815BF-134D-47B5-B4B4-CFE12600F1C1}">
      <dgm:prSet phldrT="[Texto]" custT="1"/>
      <dgm:spPr>
        <a:solidFill>
          <a:srgbClr val="FF9C0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Hipertensión</a:t>
          </a:r>
        </a:p>
      </dgm:t>
    </dgm:pt>
    <dgm:pt modelId="{F2BEFF7F-41F2-4467-8373-090219C0FED2}" type="parTrans" cxnId="{348AF941-7610-47D9-ACC3-4DE8DFE7085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0611F16E-FC7E-4A62-8794-76EEA8654018}" type="sibTrans" cxnId="{348AF941-7610-47D9-ACC3-4DE8DFE7085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D7A6CAD4-F967-4828-8AFF-9B30AF1742ED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Ingenierías</a:t>
          </a:r>
          <a:endParaRPr lang="es-PE" sz="16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50CD93F-9269-4A80-9B2A-760E805CB0FE}" type="parTrans" cxnId="{78629728-ABB9-4969-8EA3-DE0A69BE87CB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7B82557-D522-4C0D-902A-C5D16F7492E0}" type="sibTrans" cxnId="{78629728-ABB9-4969-8EA3-DE0A69BE87CB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9FCC9647-39A5-4257-9D50-885093EAA05E}">
      <dgm:prSet phldrT="[Texto]" custT="1"/>
      <dgm:spPr>
        <a:solidFill>
          <a:srgbClr val="2C3E0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Biología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5CB5665E-09A1-41A7-BD5E-9115258C6ED1}" type="parTrans" cxnId="{79FD63AF-4EB4-4EA7-90CC-8F435DA30703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55126727-A1D5-4378-9948-C9DDDE8FFE49}" type="sibTrans" cxnId="{79FD63AF-4EB4-4EA7-90CC-8F435DA30703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FF836F43-8934-4B7F-AE4F-2023DDD19FA5}">
      <dgm:prSet phldrT="[Texto]" custT="1"/>
      <dgm:spPr>
        <a:solidFill>
          <a:srgbClr val="FE7058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Cáncer de pulmón</a:t>
          </a:r>
        </a:p>
      </dgm:t>
    </dgm:pt>
    <dgm:pt modelId="{D533A5AA-DD9B-4D8B-B6E9-09774EFB040F}" type="parTrans" cxnId="{8E37D87C-3DEA-4BE6-A508-39DD2C36C33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2B7458BB-D995-42C2-A402-27B3AB69F5C3}" type="sibTrans" cxnId="{8E37D87C-3DEA-4BE6-A508-39DD2C36C33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A8785B8C-9527-4D5D-9BB8-07C0C3F3299C}" type="pres">
      <dgm:prSet presAssocID="{484E8A78-9846-40F8-845D-EFCFAD38249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C0956589-C730-4FD3-B698-1A8A7E33F172}" type="pres">
      <dgm:prSet presAssocID="{484E8A78-9846-40F8-845D-EFCFAD38249F}" presName="outerBox" presStyleCnt="0"/>
      <dgm:spPr/>
    </dgm:pt>
    <dgm:pt modelId="{4FFA3CE1-993D-49CC-8177-692970867087}" type="pres">
      <dgm:prSet presAssocID="{484E8A78-9846-40F8-845D-EFCFAD38249F}" presName="outerBoxParent" presStyleLbl="node1" presStyleIdx="0" presStyleCnt="3" custLinFactNeighborX="-19922" custLinFactNeighborY="629"/>
      <dgm:spPr/>
    </dgm:pt>
    <dgm:pt modelId="{ACB1212F-D248-4B79-9A90-68011A7097C0}" type="pres">
      <dgm:prSet presAssocID="{484E8A78-9846-40F8-845D-EFCFAD38249F}" presName="outerBoxChildren" presStyleCnt="0"/>
      <dgm:spPr/>
    </dgm:pt>
    <dgm:pt modelId="{41E7DC3F-B993-44AB-9059-6B1475FBAB37}" type="pres">
      <dgm:prSet presAssocID="{095A923F-D93F-41E6-BA1F-F16EE4B91A43}" presName="oChild" presStyleLbl="fgAcc1" presStyleIdx="0" presStyleCnt="9">
        <dgm:presLayoutVars>
          <dgm:bulletEnabled val="1"/>
        </dgm:presLayoutVars>
      </dgm:prSet>
      <dgm:spPr/>
    </dgm:pt>
    <dgm:pt modelId="{485673E5-E77C-4931-9F28-886EBDFE4DD1}" type="pres">
      <dgm:prSet presAssocID="{704714C2-3F94-4E3C-9F63-C4F621F3105A}" presName="outerSibTrans" presStyleCnt="0"/>
      <dgm:spPr/>
    </dgm:pt>
    <dgm:pt modelId="{1E03CD73-3674-46E5-94E7-AB85DED5FF27}" type="pres">
      <dgm:prSet presAssocID="{6F56BAFE-9A24-4F97-A101-8132DD2FDA1F}" presName="oChild" presStyleLbl="fgAcc1" presStyleIdx="1" presStyleCnt="9">
        <dgm:presLayoutVars>
          <dgm:bulletEnabled val="1"/>
        </dgm:presLayoutVars>
      </dgm:prSet>
      <dgm:spPr/>
    </dgm:pt>
    <dgm:pt modelId="{8C7036F3-BFA0-4BF2-903E-9A868BEABB98}" type="pres">
      <dgm:prSet presAssocID="{1959D8E9-82B6-439C-ACEF-D020BF49A1D5}" presName="outerSibTrans" presStyleCnt="0"/>
      <dgm:spPr/>
    </dgm:pt>
    <dgm:pt modelId="{A23DF5FA-76F6-4DC4-B51D-CA9F62BC6200}" type="pres">
      <dgm:prSet presAssocID="{D7A6CAD4-F967-4828-8AFF-9B30AF1742ED}" presName="oChild" presStyleLbl="fgAcc1" presStyleIdx="2" presStyleCnt="9">
        <dgm:presLayoutVars>
          <dgm:bulletEnabled val="1"/>
        </dgm:presLayoutVars>
      </dgm:prSet>
      <dgm:spPr/>
    </dgm:pt>
    <dgm:pt modelId="{67135BF2-854C-4D09-877E-A865FC6D2AFD}" type="pres">
      <dgm:prSet presAssocID="{484E8A78-9846-40F8-845D-EFCFAD38249F}" presName="middleBox" presStyleCnt="0"/>
      <dgm:spPr/>
    </dgm:pt>
    <dgm:pt modelId="{D0A9AAE7-B31A-461D-BEDC-441E7247B6B0}" type="pres">
      <dgm:prSet presAssocID="{484E8A78-9846-40F8-845D-EFCFAD38249F}" presName="middleBoxParent" presStyleLbl="node1" presStyleIdx="1" presStyleCnt="3"/>
      <dgm:spPr/>
    </dgm:pt>
    <dgm:pt modelId="{10809604-210A-4A2A-AEF2-21404D4169E0}" type="pres">
      <dgm:prSet presAssocID="{484E8A78-9846-40F8-845D-EFCFAD38249F}" presName="middleBoxChildren" presStyleCnt="0"/>
      <dgm:spPr/>
    </dgm:pt>
    <dgm:pt modelId="{F138C023-82B8-4839-AD5B-85CA51C55E23}" type="pres">
      <dgm:prSet presAssocID="{3F13C3BC-DA3E-416C-B9C3-7580803EDF3F}" presName="mChild" presStyleLbl="fgAcc1" presStyleIdx="3" presStyleCnt="9">
        <dgm:presLayoutVars>
          <dgm:bulletEnabled val="1"/>
        </dgm:presLayoutVars>
      </dgm:prSet>
      <dgm:spPr/>
    </dgm:pt>
    <dgm:pt modelId="{1D12CD57-01B8-452F-9E41-B6DBDBED854E}" type="pres">
      <dgm:prSet presAssocID="{626EAA61-281A-4982-899F-5FE44FDD61ED}" presName="middleSibTrans" presStyleCnt="0"/>
      <dgm:spPr/>
    </dgm:pt>
    <dgm:pt modelId="{55FC2ECD-6D5E-4B03-B99C-53A7848F7E4F}" type="pres">
      <dgm:prSet presAssocID="{DCCA33DD-1678-46A9-9452-70D0B44D602B}" presName="mChild" presStyleLbl="fgAcc1" presStyleIdx="4" presStyleCnt="9">
        <dgm:presLayoutVars>
          <dgm:bulletEnabled val="1"/>
        </dgm:presLayoutVars>
      </dgm:prSet>
      <dgm:spPr/>
    </dgm:pt>
    <dgm:pt modelId="{C3098F63-3C9B-4520-AD2C-77030901EFF7}" type="pres">
      <dgm:prSet presAssocID="{1EB29E81-E78A-480E-ABFC-E56D2E516B44}" presName="middleSibTrans" presStyleCnt="0"/>
      <dgm:spPr/>
    </dgm:pt>
    <dgm:pt modelId="{A686FF19-2296-4A44-89D9-1B7081DA3D30}" type="pres">
      <dgm:prSet presAssocID="{9FCC9647-39A5-4257-9D50-885093EAA05E}" presName="mChild" presStyleLbl="fgAcc1" presStyleIdx="5" presStyleCnt="9">
        <dgm:presLayoutVars>
          <dgm:bulletEnabled val="1"/>
        </dgm:presLayoutVars>
      </dgm:prSet>
      <dgm:spPr/>
    </dgm:pt>
    <dgm:pt modelId="{2C50F2EC-0C45-4341-8ABF-BD4C55EAA21B}" type="pres">
      <dgm:prSet presAssocID="{484E8A78-9846-40F8-845D-EFCFAD38249F}" presName="centerBox" presStyleCnt="0"/>
      <dgm:spPr/>
    </dgm:pt>
    <dgm:pt modelId="{91AE78C0-CD46-4452-9FF3-66C1B9A0BF2F}" type="pres">
      <dgm:prSet presAssocID="{484E8A78-9846-40F8-845D-EFCFAD38249F}" presName="centerBoxParent" presStyleLbl="node1" presStyleIdx="2" presStyleCnt="3"/>
      <dgm:spPr/>
    </dgm:pt>
    <dgm:pt modelId="{1F449458-065B-426C-A081-8288B64F91B7}" type="pres">
      <dgm:prSet presAssocID="{484E8A78-9846-40F8-845D-EFCFAD38249F}" presName="centerBoxChildren" presStyleCnt="0"/>
      <dgm:spPr/>
    </dgm:pt>
    <dgm:pt modelId="{2505B73C-A884-4D9E-889B-2F4360F7D4B5}" type="pres">
      <dgm:prSet presAssocID="{B05D7113-7244-43B4-8AFF-0C866F17A70B}" presName="cChild" presStyleLbl="fgAcc1" presStyleIdx="6" presStyleCnt="9" custScaleY="74074" custLinFactNeighborY="11760">
        <dgm:presLayoutVars>
          <dgm:bulletEnabled val="1"/>
        </dgm:presLayoutVars>
      </dgm:prSet>
      <dgm:spPr/>
    </dgm:pt>
    <dgm:pt modelId="{85E594FC-3668-4ED2-9EAF-AD86C68CF265}" type="pres">
      <dgm:prSet presAssocID="{8BE263A1-44D6-4B9B-8599-05226635C975}" presName="centerSibTrans" presStyleCnt="0"/>
      <dgm:spPr/>
    </dgm:pt>
    <dgm:pt modelId="{A7C8F760-7842-4C18-B58F-7E83CB55C850}" type="pres">
      <dgm:prSet presAssocID="{113815BF-134D-47B5-B4B4-CFE12600F1C1}" presName="cChild" presStyleLbl="fgAcc1" presStyleIdx="7" presStyleCnt="9" custScaleY="74074" custLinFactNeighborY="11760">
        <dgm:presLayoutVars>
          <dgm:bulletEnabled val="1"/>
        </dgm:presLayoutVars>
      </dgm:prSet>
      <dgm:spPr/>
    </dgm:pt>
    <dgm:pt modelId="{4B4E8610-F021-4589-BFF2-821B5F62D8FA}" type="pres">
      <dgm:prSet presAssocID="{0611F16E-FC7E-4A62-8794-76EEA8654018}" presName="centerSibTrans" presStyleCnt="0"/>
      <dgm:spPr/>
    </dgm:pt>
    <dgm:pt modelId="{70723DB5-371F-42B8-A0A7-AEEDC144E048}" type="pres">
      <dgm:prSet presAssocID="{FF836F43-8934-4B7F-AE4F-2023DDD19FA5}" presName="cChild" presStyleLbl="fgAcc1" presStyleIdx="8" presStyleCnt="9" custScaleY="74074" custLinFactNeighborY="11760">
        <dgm:presLayoutVars>
          <dgm:bulletEnabled val="1"/>
        </dgm:presLayoutVars>
      </dgm:prSet>
      <dgm:spPr/>
    </dgm:pt>
  </dgm:ptLst>
  <dgm:cxnLst>
    <dgm:cxn modelId="{C75B2709-43A1-41DD-8824-1605F671B4DC}" type="presOf" srcId="{095A923F-D93F-41E6-BA1F-F16EE4B91A43}" destId="{41E7DC3F-B993-44AB-9059-6B1475FBAB37}" srcOrd="0" destOrd="0" presId="urn:microsoft.com/office/officeart/2005/8/layout/target2"/>
    <dgm:cxn modelId="{18C96C0B-4B79-40C7-B89A-F73160CC6E8C}" srcId="{AE95A99B-94B6-4FB0-BE77-1EFF0C9B6D46}" destId="{6F56BAFE-9A24-4F97-A101-8132DD2FDA1F}" srcOrd="1" destOrd="0" parTransId="{DCF34116-1090-4D50-9EAF-EEDD6D9565BF}" sibTransId="{1959D8E9-82B6-439C-ACEF-D020BF49A1D5}"/>
    <dgm:cxn modelId="{8E3FA80D-BB30-452C-9593-4F71FF623E23}" type="presOf" srcId="{DCCA33DD-1678-46A9-9452-70D0B44D602B}" destId="{55FC2ECD-6D5E-4B03-B99C-53A7848F7E4F}" srcOrd="0" destOrd="0" presId="urn:microsoft.com/office/officeart/2005/8/layout/target2"/>
    <dgm:cxn modelId="{78629728-ABB9-4969-8EA3-DE0A69BE87CB}" srcId="{AE95A99B-94B6-4FB0-BE77-1EFF0C9B6D46}" destId="{D7A6CAD4-F967-4828-8AFF-9B30AF1742ED}" srcOrd="2" destOrd="0" parTransId="{150CD93F-9269-4A80-9B2A-760E805CB0FE}" sibTransId="{17B82557-D522-4C0D-902A-C5D16F7492E0}"/>
    <dgm:cxn modelId="{B42D5D2F-FA82-487E-B6F0-5ABEBFE103B5}" type="presOf" srcId="{3F13C3BC-DA3E-416C-B9C3-7580803EDF3F}" destId="{F138C023-82B8-4839-AD5B-85CA51C55E23}" srcOrd="0" destOrd="0" presId="urn:microsoft.com/office/officeart/2005/8/layout/target2"/>
    <dgm:cxn modelId="{85477B3D-D672-45B9-80F8-C7E9C39AF929}" type="presOf" srcId="{5681DFEF-A5C8-481A-8D9B-89E97E0555F9}" destId="{D0A9AAE7-B31A-461D-BEDC-441E7247B6B0}" srcOrd="0" destOrd="0" presId="urn:microsoft.com/office/officeart/2005/8/layout/target2"/>
    <dgm:cxn modelId="{B3D3745B-F69C-4544-9F0B-70B961DB6F90}" srcId="{484E8A78-9846-40F8-845D-EFCFAD38249F}" destId="{5681DFEF-A5C8-481A-8D9B-89E97E0555F9}" srcOrd="1" destOrd="0" parTransId="{FD044E22-E741-408C-80F5-BFD3ADE48B0B}" sibTransId="{35FE88E0-74E8-4284-85C3-25138516D4B5}"/>
    <dgm:cxn modelId="{348AF941-7610-47D9-ACC3-4DE8DFE70857}" srcId="{77666ACF-A343-4433-B286-CFF5F518C561}" destId="{113815BF-134D-47B5-B4B4-CFE12600F1C1}" srcOrd="1" destOrd="0" parTransId="{F2BEFF7F-41F2-4467-8373-090219C0FED2}" sibTransId="{0611F16E-FC7E-4A62-8794-76EEA8654018}"/>
    <dgm:cxn modelId="{FB8E1664-0921-4895-ABF6-FEB9A9F0E1B5}" type="presOf" srcId="{77666ACF-A343-4433-B286-CFF5F518C561}" destId="{91AE78C0-CD46-4452-9FF3-66C1B9A0BF2F}" srcOrd="0" destOrd="0" presId="urn:microsoft.com/office/officeart/2005/8/layout/target2"/>
    <dgm:cxn modelId="{8ECF9C64-166B-428A-81C0-CFCB9848F1FD}" srcId="{5681DFEF-A5C8-481A-8D9B-89E97E0555F9}" destId="{3F13C3BC-DA3E-416C-B9C3-7580803EDF3F}" srcOrd="0" destOrd="0" parTransId="{2F1F7F8E-2EA8-4353-84C1-A38AD4A403F1}" sibTransId="{626EAA61-281A-4982-899F-5FE44FDD61ED}"/>
    <dgm:cxn modelId="{8E37D87C-3DEA-4BE6-A508-39DD2C36C337}" srcId="{77666ACF-A343-4433-B286-CFF5F518C561}" destId="{FF836F43-8934-4B7F-AE4F-2023DDD19FA5}" srcOrd="2" destOrd="0" parTransId="{D533A5AA-DD9B-4D8B-B6E9-09774EFB040F}" sibTransId="{2B7458BB-D995-42C2-A402-27B3AB69F5C3}"/>
    <dgm:cxn modelId="{E2086A87-6233-4E41-A7A6-A2CDC2DF7E67}" srcId="{AE95A99B-94B6-4FB0-BE77-1EFF0C9B6D46}" destId="{095A923F-D93F-41E6-BA1F-F16EE4B91A43}" srcOrd="0" destOrd="0" parTransId="{78C0926D-271A-472D-8E92-94C460BCC55D}" sibTransId="{704714C2-3F94-4E3C-9F63-C4F621F3105A}"/>
    <dgm:cxn modelId="{07E67396-723B-4F66-8781-06AA3A61749F}" type="presOf" srcId="{484E8A78-9846-40F8-845D-EFCFAD38249F}" destId="{A8785B8C-9527-4D5D-9BB8-07C0C3F3299C}" srcOrd="0" destOrd="0" presId="urn:microsoft.com/office/officeart/2005/8/layout/target2"/>
    <dgm:cxn modelId="{10330A97-23E1-469D-957D-6A672BBCE006}" type="presOf" srcId="{113815BF-134D-47B5-B4B4-CFE12600F1C1}" destId="{A7C8F760-7842-4C18-B58F-7E83CB55C850}" srcOrd="0" destOrd="0" presId="urn:microsoft.com/office/officeart/2005/8/layout/target2"/>
    <dgm:cxn modelId="{EBDAF29A-1469-48FD-B058-352F8BA42A7D}" type="presOf" srcId="{D7A6CAD4-F967-4828-8AFF-9B30AF1742ED}" destId="{A23DF5FA-76F6-4DC4-B51D-CA9F62BC6200}" srcOrd="0" destOrd="0" presId="urn:microsoft.com/office/officeart/2005/8/layout/target2"/>
    <dgm:cxn modelId="{3EF912AF-78C0-47B3-B73B-CCD357A23816}" type="presOf" srcId="{9FCC9647-39A5-4257-9D50-885093EAA05E}" destId="{A686FF19-2296-4A44-89D9-1B7081DA3D30}" srcOrd="0" destOrd="0" presId="urn:microsoft.com/office/officeart/2005/8/layout/target2"/>
    <dgm:cxn modelId="{79FD63AF-4EB4-4EA7-90CC-8F435DA30703}" srcId="{5681DFEF-A5C8-481A-8D9B-89E97E0555F9}" destId="{9FCC9647-39A5-4257-9D50-885093EAA05E}" srcOrd="2" destOrd="0" parTransId="{5CB5665E-09A1-41A7-BD5E-9115258C6ED1}" sibTransId="{55126727-A1D5-4378-9948-C9DDDE8FFE49}"/>
    <dgm:cxn modelId="{2B024DAF-A506-4559-B176-FAF0CCD5575C}" type="presOf" srcId="{B05D7113-7244-43B4-8AFF-0C866F17A70B}" destId="{2505B73C-A884-4D9E-889B-2F4360F7D4B5}" srcOrd="0" destOrd="0" presId="urn:microsoft.com/office/officeart/2005/8/layout/target2"/>
    <dgm:cxn modelId="{FA2F55B2-4E5C-405D-A30A-69F1AF0A3C11}" type="presOf" srcId="{6F56BAFE-9A24-4F97-A101-8132DD2FDA1F}" destId="{1E03CD73-3674-46E5-94E7-AB85DED5FF27}" srcOrd="0" destOrd="0" presId="urn:microsoft.com/office/officeart/2005/8/layout/target2"/>
    <dgm:cxn modelId="{43DA73BB-6A6B-4A91-AD40-F44E588FC019}" srcId="{77666ACF-A343-4433-B286-CFF5F518C561}" destId="{B05D7113-7244-43B4-8AFF-0C866F17A70B}" srcOrd="0" destOrd="0" parTransId="{3987581F-4414-4640-94E5-C206CE409022}" sibTransId="{8BE263A1-44D6-4B9B-8599-05226635C975}"/>
    <dgm:cxn modelId="{B2D3DAC3-AA20-41D6-B2D9-BF25C8340D89}" type="presOf" srcId="{FF836F43-8934-4B7F-AE4F-2023DDD19FA5}" destId="{70723DB5-371F-42B8-A0A7-AEEDC144E048}" srcOrd="0" destOrd="0" presId="urn:microsoft.com/office/officeart/2005/8/layout/target2"/>
    <dgm:cxn modelId="{93448AC5-5F52-46FD-84B2-04754CBD1891}" type="presOf" srcId="{AE95A99B-94B6-4FB0-BE77-1EFF0C9B6D46}" destId="{4FFA3CE1-993D-49CC-8177-692970867087}" srcOrd="0" destOrd="0" presId="urn:microsoft.com/office/officeart/2005/8/layout/target2"/>
    <dgm:cxn modelId="{65B7BFE1-F727-4A1A-84C7-0DB6C4B6B489}" srcId="{484E8A78-9846-40F8-845D-EFCFAD38249F}" destId="{AE95A99B-94B6-4FB0-BE77-1EFF0C9B6D46}" srcOrd="0" destOrd="0" parTransId="{18F18E61-369F-479E-AC32-EC203669CBDB}" sibTransId="{19D9AB5A-2BFF-4253-8A53-F68678A68AF9}"/>
    <dgm:cxn modelId="{84AEF9E3-AFBE-4C51-9E4C-107CDF4E6210}" srcId="{484E8A78-9846-40F8-845D-EFCFAD38249F}" destId="{77666ACF-A343-4433-B286-CFF5F518C561}" srcOrd="2" destOrd="0" parTransId="{09E21343-EE22-4A75-AC32-C280D9A274EC}" sibTransId="{6283E069-5CC6-42A3-8FF4-F5E7BEFCA81E}"/>
    <dgm:cxn modelId="{85D4F2F7-CAE5-4AE4-8E0F-B4FC42761A25}" srcId="{5681DFEF-A5C8-481A-8D9B-89E97E0555F9}" destId="{DCCA33DD-1678-46A9-9452-70D0B44D602B}" srcOrd="1" destOrd="0" parTransId="{04AAF772-C859-4074-9C4A-1A7415FBE9BA}" sibTransId="{1EB29E81-E78A-480E-ABFC-E56D2E516B44}"/>
    <dgm:cxn modelId="{28097C87-35A7-4F6E-ACF5-2E28CC135FB1}" type="presParOf" srcId="{A8785B8C-9527-4D5D-9BB8-07C0C3F3299C}" destId="{C0956589-C730-4FD3-B698-1A8A7E33F172}" srcOrd="0" destOrd="0" presId="urn:microsoft.com/office/officeart/2005/8/layout/target2"/>
    <dgm:cxn modelId="{3F89FA93-82D0-4368-9AB8-595805FAE19A}" type="presParOf" srcId="{C0956589-C730-4FD3-B698-1A8A7E33F172}" destId="{4FFA3CE1-993D-49CC-8177-692970867087}" srcOrd="0" destOrd="0" presId="urn:microsoft.com/office/officeart/2005/8/layout/target2"/>
    <dgm:cxn modelId="{E2A23A67-336B-4A3D-B1F3-4B27E201EE31}" type="presParOf" srcId="{C0956589-C730-4FD3-B698-1A8A7E33F172}" destId="{ACB1212F-D248-4B79-9A90-68011A7097C0}" srcOrd="1" destOrd="0" presId="urn:microsoft.com/office/officeart/2005/8/layout/target2"/>
    <dgm:cxn modelId="{730311DA-8051-4E84-A092-425EC417FB47}" type="presParOf" srcId="{ACB1212F-D248-4B79-9A90-68011A7097C0}" destId="{41E7DC3F-B993-44AB-9059-6B1475FBAB37}" srcOrd="0" destOrd="0" presId="urn:microsoft.com/office/officeart/2005/8/layout/target2"/>
    <dgm:cxn modelId="{1E200768-3F15-4801-9FB0-5256B7BBFF52}" type="presParOf" srcId="{ACB1212F-D248-4B79-9A90-68011A7097C0}" destId="{485673E5-E77C-4931-9F28-886EBDFE4DD1}" srcOrd="1" destOrd="0" presId="urn:microsoft.com/office/officeart/2005/8/layout/target2"/>
    <dgm:cxn modelId="{42784913-32EC-4139-ABD7-0C03B6A6D68B}" type="presParOf" srcId="{ACB1212F-D248-4B79-9A90-68011A7097C0}" destId="{1E03CD73-3674-46E5-94E7-AB85DED5FF27}" srcOrd="2" destOrd="0" presId="urn:microsoft.com/office/officeart/2005/8/layout/target2"/>
    <dgm:cxn modelId="{B059DA62-E040-4B62-BF80-B538B04E7803}" type="presParOf" srcId="{ACB1212F-D248-4B79-9A90-68011A7097C0}" destId="{8C7036F3-BFA0-4BF2-903E-9A868BEABB98}" srcOrd="3" destOrd="0" presId="urn:microsoft.com/office/officeart/2005/8/layout/target2"/>
    <dgm:cxn modelId="{418C81C2-E45E-4A3C-8CC8-A7D21B0958C6}" type="presParOf" srcId="{ACB1212F-D248-4B79-9A90-68011A7097C0}" destId="{A23DF5FA-76F6-4DC4-B51D-CA9F62BC6200}" srcOrd="4" destOrd="0" presId="urn:microsoft.com/office/officeart/2005/8/layout/target2"/>
    <dgm:cxn modelId="{51BC2EFC-0E88-4279-90F3-79802208782F}" type="presParOf" srcId="{A8785B8C-9527-4D5D-9BB8-07C0C3F3299C}" destId="{67135BF2-854C-4D09-877E-A865FC6D2AFD}" srcOrd="1" destOrd="0" presId="urn:microsoft.com/office/officeart/2005/8/layout/target2"/>
    <dgm:cxn modelId="{9AF35A27-F6DE-4C99-BFD1-84206ABEF877}" type="presParOf" srcId="{67135BF2-854C-4D09-877E-A865FC6D2AFD}" destId="{D0A9AAE7-B31A-461D-BEDC-441E7247B6B0}" srcOrd="0" destOrd="0" presId="urn:microsoft.com/office/officeart/2005/8/layout/target2"/>
    <dgm:cxn modelId="{9F3927E5-FAC9-4BED-ABE1-00C723B8735B}" type="presParOf" srcId="{67135BF2-854C-4D09-877E-A865FC6D2AFD}" destId="{10809604-210A-4A2A-AEF2-21404D4169E0}" srcOrd="1" destOrd="0" presId="urn:microsoft.com/office/officeart/2005/8/layout/target2"/>
    <dgm:cxn modelId="{4EB20D56-932F-4626-B886-F149A61DD353}" type="presParOf" srcId="{10809604-210A-4A2A-AEF2-21404D4169E0}" destId="{F138C023-82B8-4839-AD5B-85CA51C55E23}" srcOrd="0" destOrd="0" presId="urn:microsoft.com/office/officeart/2005/8/layout/target2"/>
    <dgm:cxn modelId="{FD538F06-76D6-420E-A387-B25DC5857D0C}" type="presParOf" srcId="{10809604-210A-4A2A-AEF2-21404D4169E0}" destId="{1D12CD57-01B8-452F-9E41-B6DBDBED854E}" srcOrd="1" destOrd="0" presId="urn:microsoft.com/office/officeart/2005/8/layout/target2"/>
    <dgm:cxn modelId="{D402A294-0AF5-4BF0-BF3C-C9683014133E}" type="presParOf" srcId="{10809604-210A-4A2A-AEF2-21404D4169E0}" destId="{55FC2ECD-6D5E-4B03-B99C-53A7848F7E4F}" srcOrd="2" destOrd="0" presId="urn:microsoft.com/office/officeart/2005/8/layout/target2"/>
    <dgm:cxn modelId="{AB3ED82E-F4FD-4038-9843-CAFF7B4AF90D}" type="presParOf" srcId="{10809604-210A-4A2A-AEF2-21404D4169E0}" destId="{C3098F63-3C9B-4520-AD2C-77030901EFF7}" srcOrd="3" destOrd="0" presId="urn:microsoft.com/office/officeart/2005/8/layout/target2"/>
    <dgm:cxn modelId="{818800F3-7E69-495B-B447-5C74597C74EB}" type="presParOf" srcId="{10809604-210A-4A2A-AEF2-21404D4169E0}" destId="{A686FF19-2296-4A44-89D9-1B7081DA3D30}" srcOrd="4" destOrd="0" presId="urn:microsoft.com/office/officeart/2005/8/layout/target2"/>
    <dgm:cxn modelId="{E18D139A-C3ED-467A-BA42-2EA946CB6E93}" type="presParOf" srcId="{A8785B8C-9527-4D5D-9BB8-07C0C3F3299C}" destId="{2C50F2EC-0C45-4341-8ABF-BD4C55EAA21B}" srcOrd="2" destOrd="0" presId="urn:microsoft.com/office/officeart/2005/8/layout/target2"/>
    <dgm:cxn modelId="{54C9450C-CD93-48E7-A9D7-5D21CD5D3F67}" type="presParOf" srcId="{2C50F2EC-0C45-4341-8ABF-BD4C55EAA21B}" destId="{91AE78C0-CD46-4452-9FF3-66C1B9A0BF2F}" srcOrd="0" destOrd="0" presId="urn:microsoft.com/office/officeart/2005/8/layout/target2"/>
    <dgm:cxn modelId="{1FCEB376-3EE0-4099-AA57-3BD9024A7E3D}" type="presParOf" srcId="{2C50F2EC-0C45-4341-8ABF-BD4C55EAA21B}" destId="{1F449458-065B-426C-A081-8288B64F91B7}" srcOrd="1" destOrd="0" presId="urn:microsoft.com/office/officeart/2005/8/layout/target2"/>
    <dgm:cxn modelId="{BB01073C-0EA0-4FC3-B250-116222BE6CD4}" type="presParOf" srcId="{1F449458-065B-426C-A081-8288B64F91B7}" destId="{2505B73C-A884-4D9E-889B-2F4360F7D4B5}" srcOrd="0" destOrd="0" presId="urn:microsoft.com/office/officeart/2005/8/layout/target2"/>
    <dgm:cxn modelId="{44746754-90F4-431D-A0D7-42CBBFDCECDE}" type="presParOf" srcId="{1F449458-065B-426C-A081-8288B64F91B7}" destId="{85E594FC-3668-4ED2-9EAF-AD86C68CF265}" srcOrd="1" destOrd="0" presId="urn:microsoft.com/office/officeart/2005/8/layout/target2"/>
    <dgm:cxn modelId="{82EE0CDF-BC07-46EB-8792-B0033E326359}" type="presParOf" srcId="{1F449458-065B-426C-A081-8288B64F91B7}" destId="{A7C8F760-7842-4C18-B58F-7E83CB55C850}" srcOrd="2" destOrd="0" presId="urn:microsoft.com/office/officeart/2005/8/layout/target2"/>
    <dgm:cxn modelId="{1C41E340-01AC-455C-9291-526A1123EFD9}" type="presParOf" srcId="{1F449458-065B-426C-A081-8288B64F91B7}" destId="{4B4E8610-F021-4589-BFF2-821B5F62D8FA}" srcOrd="3" destOrd="0" presId="urn:microsoft.com/office/officeart/2005/8/layout/target2"/>
    <dgm:cxn modelId="{4B96D7FD-7543-4A75-9586-9A667037BEAF}" type="presParOf" srcId="{1F449458-065B-426C-A081-8288B64F91B7}" destId="{70723DB5-371F-42B8-A0A7-AEEDC144E048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F99761-76F7-4C9C-8954-D158D1C9043C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8FB99914-B73F-4DFB-8D5E-F0B0CBC1186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Condiciones</a:t>
          </a:r>
          <a:endParaRPr lang="es-ES" sz="17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(Problemas)</a:t>
          </a:r>
          <a:endParaRPr lang="es-PE" sz="16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257FC6E-98D5-4865-BFA2-F74AEBEBAE09}" type="par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54DF908-D02C-4EFB-935B-BA98CD823F24}" type="sib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69AC81-4679-4DA3-974A-80B97BF1F2A5}">
      <dgm:prSet phldrT="[Texto]" custT="1"/>
      <dgm:spPr>
        <a:solidFill>
          <a:srgbClr val="8BBC00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Diabetes</a:t>
          </a:r>
          <a:r>
            <a:rPr lang="es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</a:t>
          </a:r>
          <a:endParaRPr lang="es-PE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67875B5-4E91-45E5-A423-0CBD46D349AE}" type="parTrans" cxnId="{5011966A-6DDD-4C86-9835-46DCFE8C082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ED53330-1C6C-482A-83E4-48070E0AB36B}" type="sibTrans" cxnId="{5011966A-6DDD-4C86-9835-46DCFE8C082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6AD625E-56C9-44A4-9B4B-9B40119C8A72}">
      <dgm:prSet phldrT="[Texto]" custT="1"/>
      <dgm:spPr>
        <a:solidFill>
          <a:srgbClr val="FE7058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Estrés laboral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AC0D3B-AC18-4ABA-80C7-90DF342CD2FB}" type="parTrans" cxnId="{B8B4C1D1-42B3-46F1-B110-6E69D81C9B9C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8FFD2E4-8B7C-40BD-9019-AAC0CDE87CED}" type="sibTrans" cxnId="{B8B4C1D1-42B3-46F1-B110-6E69D81C9B9C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82C3BCB-844F-4A73-89B6-E4B1233672E8}">
      <dgm:prSet phldrT="[Texto]" custT="1"/>
      <dgm:spPr>
        <a:solidFill>
          <a:srgbClr val="FF9C01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Fracaso escolar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670BA6-98B4-44B3-8FE6-66D5DDB2143D}" type="parTrans" cxnId="{78E4FBC6-E6A2-458B-95EC-918ED76EF884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A50A236-88EE-483B-BF3C-AA974DD336ED}" type="sibTrans" cxnId="{78E4FBC6-E6A2-458B-95EC-918ED76EF884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BA6A973-C267-496D-A84A-771E4BBDE82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Situaciones</a:t>
          </a:r>
          <a:endParaRPr lang="es-ES" sz="17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(No son problemas)</a:t>
          </a:r>
          <a:endParaRPr lang="es-PE" sz="16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AB2CD3B-4C92-4486-8F45-99C5F1763498}" type="sib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214AA1-8559-4254-AE3D-8C4B172C457D}" type="par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BDF36A8-474B-416D-BCC6-1ECA3EC45396}">
      <dgm:prSet phldrT="[Texto]" custT="1"/>
      <dgm:spPr>
        <a:solidFill>
          <a:srgbClr val="2C3E01">
            <a:alpha val="50196"/>
          </a:srgbClr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Rendimiento académico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BE3912F-D0BE-443D-AEF5-EDAE6EAD109A}" type="sibTrans" cxnId="{E52A4A71-0FE9-4895-B148-11762B753B91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1CC637-BDF5-4A0B-AD66-E67E03080331}" type="parTrans" cxnId="{E52A4A71-0FE9-4895-B148-11762B753B91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06A44C-CFA1-4EED-8906-6D648DCBE4C2}">
      <dgm:prSet phldrT="[Texto]" custT="1"/>
      <dgm:spPr>
        <a:solidFill>
          <a:srgbClr val="2C3E01">
            <a:alpha val="50196"/>
          </a:srgbClr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Calidad de vida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F1EACBB-7E78-48F6-BDC4-CF65A5DC9049}" type="sibTrans" cxnId="{4B0C13FD-8BB2-4525-B7C9-4E5837EAB6C0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EABF541-4164-4036-BAD2-9CBDF5EA8AB7}" type="parTrans" cxnId="{4B0C13FD-8BB2-4525-B7C9-4E5837EAB6C0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D590044-CE25-42F4-8B2B-360F65BCD95C}">
      <dgm:prSet phldrT="[Texto]" custT="1"/>
      <dgm:spPr>
        <a:solidFill>
          <a:srgbClr val="2C3E01">
            <a:alpha val="50196"/>
          </a:srgbClr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Clima laboral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60505F-EAB4-411D-9F4A-8FC01D71FC72}" type="parTrans" cxnId="{587DD0E3-70F2-4822-B4CD-73691E2A57B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1ACD6B2-F491-4016-9A2D-B7D9905599E8}" type="sibTrans" cxnId="{587DD0E3-70F2-4822-B4CD-73691E2A57B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4F6BE9A-B38B-4522-AE28-E9ECDEDAD030}" type="pres">
      <dgm:prSet presAssocID="{8EF99761-76F7-4C9C-8954-D158D1C9043C}" presName="theList" presStyleCnt="0">
        <dgm:presLayoutVars>
          <dgm:dir/>
          <dgm:animLvl val="lvl"/>
          <dgm:resizeHandles val="exact"/>
        </dgm:presLayoutVars>
      </dgm:prSet>
      <dgm:spPr/>
    </dgm:pt>
    <dgm:pt modelId="{8DCC9E1D-9468-4055-A666-634DBFF74316}" type="pres">
      <dgm:prSet presAssocID="{8FB99914-B73F-4DFB-8D5E-F0B0CBC11864}" presName="compNode" presStyleCnt="0"/>
      <dgm:spPr/>
    </dgm:pt>
    <dgm:pt modelId="{A6B72EB3-A33B-42D4-B430-1E4831AF9DED}" type="pres">
      <dgm:prSet presAssocID="{8FB99914-B73F-4DFB-8D5E-F0B0CBC11864}" presName="aNode" presStyleLbl="bgShp" presStyleIdx="0" presStyleCnt="2" custLinFactNeighborX="470" custLinFactNeighborY="-6730"/>
      <dgm:spPr/>
    </dgm:pt>
    <dgm:pt modelId="{8A71EB7D-1862-4F51-BA1F-54CA07225619}" type="pres">
      <dgm:prSet presAssocID="{8FB99914-B73F-4DFB-8D5E-F0B0CBC11864}" presName="textNode" presStyleLbl="bgShp" presStyleIdx="0" presStyleCnt="2"/>
      <dgm:spPr/>
    </dgm:pt>
    <dgm:pt modelId="{3A6E3DFE-E4F4-4C27-A390-872B3DB5BD39}" type="pres">
      <dgm:prSet presAssocID="{8FB99914-B73F-4DFB-8D5E-F0B0CBC11864}" presName="compChildNode" presStyleCnt="0"/>
      <dgm:spPr/>
    </dgm:pt>
    <dgm:pt modelId="{D059D937-D666-4E28-90FC-6C6661BB1836}" type="pres">
      <dgm:prSet presAssocID="{8FB99914-B73F-4DFB-8D5E-F0B0CBC11864}" presName="theInnerList" presStyleCnt="0"/>
      <dgm:spPr/>
    </dgm:pt>
    <dgm:pt modelId="{DF46DD6A-E307-4EBB-B9D1-F343F28D72E4}" type="pres">
      <dgm:prSet presAssocID="{3969AC81-4679-4DA3-974A-80B97BF1F2A5}" presName="childNode" presStyleLbl="node1" presStyleIdx="0" presStyleCnt="6" custScaleY="38292" custLinFactNeighborY="9122">
        <dgm:presLayoutVars>
          <dgm:bulletEnabled val="1"/>
        </dgm:presLayoutVars>
      </dgm:prSet>
      <dgm:spPr/>
    </dgm:pt>
    <dgm:pt modelId="{FCE7E592-73B9-4D67-BF01-AB718084F1EB}" type="pres">
      <dgm:prSet presAssocID="{3969AC81-4679-4DA3-974A-80B97BF1F2A5}" presName="aSpace2" presStyleCnt="0"/>
      <dgm:spPr/>
    </dgm:pt>
    <dgm:pt modelId="{D2ED5E80-8388-48A1-AF39-D7BA83C91371}" type="pres">
      <dgm:prSet presAssocID="{582C3BCB-844F-4A73-89B6-E4B1233672E8}" presName="childNode" presStyleLbl="node1" presStyleIdx="1" presStyleCnt="6" custScaleY="38457">
        <dgm:presLayoutVars>
          <dgm:bulletEnabled val="1"/>
        </dgm:presLayoutVars>
      </dgm:prSet>
      <dgm:spPr/>
    </dgm:pt>
    <dgm:pt modelId="{9DFFE243-14F2-4B9E-8D6D-3A857E81DCBF}" type="pres">
      <dgm:prSet presAssocID="{582C3BCB-844F-4A73-89B6-E4B1233672E8}" presName="aSpace2" presStyleCnt="0"/>
      <dgm:spPr/>
    </dgm:pt>
    <dgm:pt modelId="{2C9118BE-F6F0-47C1-96D0-428174A592FD}" type="pres">
      <dgm:prSet presAssocID="{B6AD625E-56C9-44A4-9B4B-9B40119C8A72}" presName="childNode" presStyleLbl="node1" presStyleIdx="2" presStyleCnt="6" custScaleY="38457">
        <dgm:presLayoutVars>
          <dgm:bulletEnabled val="1"/>
        </dgm:presLayoutVars>
      </dgm:prSet>
      <dgm:spPr/>
    </dgm:pt>
    <dgm:pt modelId="{52B718B3-7DB9-4A7B-8415-06026700EC28}" type="pres">
      <dgm:prSet presAssocID="{8FB99914-B73F-4DFB-8D5E-F0B0CBC11864}" presName="aSpace" presStyleCnt="0"/>
      <dgm:spPr/>
    </dgm:pt>
    <dgm:pt modelId="{4AD41D6A-5D90-405F-B46B-0591ABC21A52}" type="pres">
      <dgm:prSet presAssocID="{9BA6A973-C267-496D-A84A-771E4BBDE824}" presName="compNode" presStyleCnt="0"/>
      <dgm:spPr/>
    </dgm:pt>
    <dgm:pt modelId="{105166DE-31DF-4993-9543-283E2416691E}" type="pres">
      <dgm:prSet presAssocID="{9BA6A973-C267-496D-A84A-771E4BBDE824}" presName="aNode" presStyleLbl="bgShp" presStyleIdx="1" presStyleCnt="2" custLinFactNeighborX="104" custLinFactNeighborY="335"/>
      <dgm:spPr/>
    </dgm:pt>
    <dgm:pt modelId="{F5FDAAE1-1200-468C-B716-69227D62B14A}" type="pres">
      <dgm:prSet presAssocID="{9BA6A973-C267-496D-A84A-771E4BBDE824}" presName="textNode" presStyleLbl="bgShp" presStyleIdx="1" presStyleCnt="2"/>
      <dgm:spPr/>
    </dgm:pt>
    <dgm:pt modelId="{D63AB97F-225B-4FEF-9588-DF20A984A9D1}" type="pres">
      <dgm:prSet presAssocID="{9BA6A973-C267-496D-A84A-771E4BBDE824}" presName="compChildNode" presStyleCnt="0"/>
      <dgm:spPr/>
    </dgm:pt>
    <dgm:pt modelId="{C9168877-C6FF-4D34-9F89-4489F4E54C93}" type="pres">
      <dgm:prSet presAssocID="{9BA6A973-C267-496D-A84A-771E4BBDE824}" presName="theInnerList" presStyleCnt="0"/>
      <dgm:spPr/>
    </dgm:pt>
    <dgm:pt modelId="{BEF97FF7-08F3-4CBC-BE0E-F9FF9328D1BB}" type="pres">
      <dgm:prSet presAssocID="{ABDF36A8-474B-416D-BCC6-1ECA3EC45396}" presName="childNode" presStyleLbl="node1" presStyleIdx="3" presStyleCnt="6" custScaleY="37409">
        <dgm:presLayoutVars>
          <dgm:bulletEnabled val="1"/>
        </dgm:presLayoutVars>
      </dgm:prSet>
      <dgm:spPr/>
    </dgm:pt>
    <dgm:pt modelId="{869FC43B-B882-45CA-AF34-237C7B5FC2D0}" type="pres">
      <dgm:prSet presAssocID="{ABDF36A8-474B-416D-BCC6-1ECA3EC45396}" presName="aSpace2" presStyleCnt="0"/>
      <dgm:spPr/>
    </dgm:pt>
    <dgm:pt modelId="{095FF0B5-DBB7-4331-BCB4-7D2988212D5F}" type="pres">
      <dgm:prSet presAssocID="{C206A44C-CFA1-4EED-8906-6D648DCBE4C2}" presName="childNode" presStyleLbl="node1" presStyleIdx="4" presStyleCnt="6" custScaleY="37409">
        <dgm:presLayoutVars>
          <dgm:bulletEnabled val="1"/>
        </dgm:presLayoutVars>
      </dgm:prSet>
      <dgm:spPr/>
    </dgm:pt>
    <dgm:pt modelId="{448E858E-4173-4AB8-829A-A582628B2D28}" type="pres">
      <dgm:prSet presAssocID="{C206A44C-CFA1-4EED-8906-6D648DCBE4C2}" presName="aSpace2" presStyleCnt="0"/>
      <dgm:spPr/>
    </dgm:pt>
    <dgm:pt modelId="{49CFEE40-C9E7-4C18-84A9-D6828A3F01B4}" type="pres">
      <dgm:prSet presAssocID="{8D590044-CE25-42F4-8B2B-360F65BCD95C}" presName="childNode" presStyleLbl="node1" presStyleIdx="5" presStyleCnt="6" custScaleY="37409">
        <dgm:presLayoutVars>
          <dgm:bulletEnabled val="1"/>
        </dgm:presLayoutVars>
      </dgm:prSet>
      <dgm:spPr/>
    </dgm:pt>
  </dgm:ptLst>
  <dgm:cxnLst>
    <dgm:cxn modelId="{8811D008-3657-4276-A5D0-658D4B5DBCBC}" type="presOf" srcId="{8FB99914-B73F-4DFB-8D5E-F0B0CBC11864}" destId="{A6B72EB3-A33B-42D4-B430-1E4831AF9DED}" srcOrd="0" destOrd="0" presId="urn:microsoft.com/office/officeart/2005/8/layout/lProcess2"/>
    <dgm:cxn modelId="{8C6B590C-0A85-476E-A1F5-BF41AA4E6341}" type="presOf" srcId="{B6AD625E-56C9-44A4-9B4B-9B40119C8A72}" destId="{2C9118BE-F6F0-47C1-96D0-428174A592FD}" srcOrd="0" destOrd="0" presId="urn:microsoft.com/office/officeart/2005/8/layout/lProcess2"/>
    <dgm:cxn modelId="{78F56010-22EA-4E40-A61F-43744C558283}" type="presOf" srcId="{C206A44C-CFA1-4EED-8906-6D648DCBE4C2}" destId="{095FF0B5-DBB7-4331-BCB4-7D2988212D5F}" srcOrd="0" destOrd="0" presId="urn:microsoft.com/office/officeart/2005/8/layout/lProcess2"/>
    <dgm:cxn modelId="{9D114C14-F833-4423-AE27-6543867B269A}" type="presOf" srcId="{9BA6A973-C267-496D-A84A-771E4BBDE824}" destId="{F5FDAAE1-1200-468C-B716-69227D62B14A}" srcOrd="1" destOrd="0" presId="urn:microsoft.com/office/officeart/2005/8/layout/lProcess2"/>
    <dgm:cxn modelId="{5FC29C15-0B14-4613-9A53-69E6B279D7E5}" type="presOf" srcId="{8D590044-CE25-42F4-8B2B-360F65BCD95C}" destId="{49CFEE40-C9E7-4C18-84A9-D6828A3F01B4}" srcOrd="0" destOrd="0" presId="urn:microsoft.com/office/officeart/2005/8/layout/lProcess2"/>
    <dgm:cxn modelId="{47B0A63A-D4F3-4ABC-A558-44F5102AF30B}" srcId="{8EF99761-76F7-4C9C-8954-D158D1C9043C}" destId="{9BA6A973-C267-496D-A84A-771E4BBDE824}" srcOrd="1" destOrd="0" parTransId="{6D214AA1-8559-4254-AE3D-8C4B172C457D}" sibTransId="{3AB2CD3B-4C92-4486-8F45-99C5F1763498}"/>
    <dgm:cxn modelId="{BE6E7261-7BCD-45A7-9C34-5B159BC3D0E2}" type="presOf" srcId="{582C3BCB-844F-4A73-89B6-E4B1233672E8}" destId="{D2ED5E80-8388-48A1-AF39-D7BA83C91371}" srcOrd="0" destOrd="0" presId="urn:microsoft.com/office/officeart/2005/8/layout/lProcess2"/>
    <dgm:cxn modelId="{5011966A-6DDD-4C86-9835-46DCFE8C082F}" srcId="{8FB99914-B73F-4DFB-8D5E-F0B0CBC11864}" destId="{3969AC81-4679-4DA3-974A-80B97BF1F2A5}" srcOrd="0" destOrd="0" parTransId="{C67875B5-4E91-45E5-A423-0CBD46D349AE}" sibTransId="{DED53330-1C6C-482A-83E4-48070E0AB36B}"/>
    <dgm:cxn modelId="{E52A4A71-0FE9-4895-B148-11762B753B91}" srcId="{9BA6A973-C267-496D-A84A-771E4BBDE824}" destId="{ABDF36A8-474B-416D-BCC6-1ECA3EC45396}" srcOrd="0" destOrd="0" parTransId="{4D1CC637-BDF5-4A0B-AD66-E67E03080331}" sibTransId="{DBE3912F-D0BE-443D-AEF5-EDAE6EAD109A}"/>
    <dgm:cxn modelId="{4A2F7D82-757F-4891-A07A-F6797F2DE378}" type="presOf" srcId="{ABDF36A8-474B-416D-BCC6-1ECA3EC45396}" destId="{BEF97FF7-08F3-4CBC-BE0E-F9FF9328D1BB}" srcOrd="0" destOrd="0" presId="urn:microsoft.com/office/officeart/2005/8/layout/lProcess2"/>
    <dgm:cxn modelId="{9D29F79F-3BF0-4CF3-9370-D163E5CA9EBA}" srcId="{8EF99761-76F7-4C9C-8954-D158D1C9043C}" destId="{8FB99914-B73F-4DFB-8D5E-F0B0CBC11864}" srcOrd="0" destOrd="0" parTransId="{7257FC6E-98D5-4865-BFA2-F74AEBEBAE09}" sibTransId="{A54DF908-D02C-4EFB-935B-BA98CD823F24}"/>
    <dgm:cxn modelId="{59595FAC-D65D-4067-92D7-F6C7858D5FFB}" type="presOf" srcId="{9BA6A973-C267-496D-A84A-771E4BBDE824}" destId="{105166DE-31DF-4993-9543-283E2416691E}" srcOrd="0" destOrd="0" presId="urn:microsoft.com/office/officeart/2005/8/layout/lProcess2"/>
    <dgm:cxn modelId="{78E4FBC6-E6A2-458B-95EC-918ED76EF884}" srcId="{8FB99914-B73F-4DFB-8D5E-F0B0CBC11864}" destId="{582C3BCB-844F-4A73-89B6-E4B1233672E8}" srcOrd="1" destOrd="0" parTransId="{1A670BA6-98B4-44B3-8FE6-66D5DDB2143D}" sibTransId="{9A50A236-88EE-483B-BF3C-AA974DD336ED}"/>
    <dgm:cxn modelId="{B8B4C1D1-42B3-46F1-B110-6E69D81C9B9C}" srcId="{8FB99914-B73F-4DFB-8D5E-F0B0CBC11864}" destId="{B6AD625E-56C9-44A4-9B4B-9B40119C8A72}" srcOrd="2" destOrd="0" parTransId="{50AC0D3B-AC18-4ABA-80C7-90DF342CD2FB}" sibTransId="{A8FFD2E4-8B7C-40BD-9019-AAC0CDE87CED}"/>
    <dgm:cxn modelId="{587DD0E3-70F2-4822-B4CD-73691E2A57BF}" srcId="{9BA6A973-C267-496D-A84A-771E4BBDE824}" destId="{8D590044-CE25-42F4-8B2B-360F65BCD95C}" srcOrd="2" destOrd="0" parTransId="{B860505F-EAB4-411D-9F4A-8FC01D71FC72}" sibTransId="{71ACD6B2-F491-4016-9A2D-B7D9905599E8}"/>
    <dgm:cxn modelId="{202B2CE4-1547-45E8-9261-2D141B4D7D05}" type="presOf" srcId="{8FB99914-B73F-4DFB-8D5E-F0B0CBC11864}" destId="{8A71EB7D-1862-4F51-BA1F-54CA07225619}" srcOrd="1" destOrd="0" presId="urn:microsoft.com/office/officeart/2005/8/layout/lProcess2"/>
    <dgm:cxn modelId="{CEE312EB-FBC9-4E33-B714-70978ED95EF9}" type="presOf" srcId="{8EF99761-76F7-4C9C-8954-D158D1C9043C}" destId="{C4F6BE9A-B38B-4522-AE28-E9ECDEDAD030}" srcOrd="0" destOrd="0" presId="urn:microsoft.com/office/officeart/2005/8/layout/lProcess2"/>
    <dgm:cxn modelId="{0CC26FF1-9294-423C-ABF0-84BBDE730AE0}" type="presOf" srcId="{3969AC81-4679-4DA3-974A-80B97BF1F2A5}" destId="{DF46DD6A-E307-4EBB-B9D1-F343F28D72E4}" srcOrd="0" destOrd="0" presId="urn:microsoft.com/office/officeart/2005/8/layout/lProcess2"/>
    <dgm:cxn modelId="{4B0C13FD-8BB2-4525-B7C9-4E5837EAB6C0}" srcId="{9BA6A973-C267-496D-A84A-771E4BBDE824}" destId="{C206A44C-CFA1-4EED-8906-6D648DCBE4C2}" srcOrd="1" destOrd="0" parTransId="{9EABF541-4164-4036-BAD2-9CBDF5EA8AB7}" sibTransId="{CF1EACBB-7E78-48F6-BDC4-CF65A5DC9049}"/>
    <dgm:cxn modelId="{F4653533-29A6-4E41-BAD4-F22038AC6BE9}" type="presParOf" srcId="{C4F6BE9A-B38B-4522-AE28-E9ECDEDAD030}" destId="{8DCC9E1D-9468-4055-A666-634DBFF74316}" srcOrd="0" destOrd="0" presId="urn:microsoft.com/office/officeart/2005/8/layout/lProcess2"/>
    <dgm:cxn modelId="{0C9093B4-800F-4834-BD9D-D93B574F87AB}" type="presParOf" srcId="{8DCC9E1D-9468-4055-A666-634DBFF74316}" destId="{A6B72EB3-A33B-42D4-B430-1E4831AF9DED}" srcOrd="0" destOrd="0" presId="urn:microsoft.com/office/officeart/2005/8/layout/lProcess2"/>
    <dgm:cxn modelId="{9F62C4D9-BF29-4179-A295-DE3C95182212}" type="presParOf" srcId="{8DCC9E1D-9468-4055-A666-634DBFF74316}" destId="{8A71EB7D-1862-4F51-BA1F-54CA07225619}" srcOrd="1" destOrd="0" presId="urn:microsoft.com/office/officeart/2005/8/layout/lProcess2"/>
    <dgm:cxn modelId="{9AF0A785-F313-4A9A-A444-D57B41C04A52}" type="presParOf" srcId="{8DCC9E1D-9468-4055-A666-634DBFF74316}" destId="{3A6E3DFE-E4F4-4C27-A390-872B3DB5BD39}" srcOrd="2" destOrd="0" presId="urn:microsoft.com/office/officeart/2005/8/layout/lProcess2"/>
    <dgm:cxn modelId="{23083F2F-46B8-4CB8-A3E3-9E1A684C1DB1}" type="presParOf" srcId="{3A6E3DFE-E4F4-4C27-A390-872B3DB5BD39}" destId="{D059D937-D666-4E28-90FC-6C6661BB1836}" srcOrd="0" destOrd="0" presId="urn:microsoft.com/office/officeart/2005/8/layout/lProcess2"/>
    <dgm:cxn modelId="{AD4DD3D6-8645-494D-B3D1-BE0E635FDE78}" type="presParOf" srcId="{D059D937-D666-4E28-90FC-6C6661BB1836}" destId="{DF46DD6A-E307-4EBB-B9D1-F343F28D72E4}" srcOrd="0" destOrd="0" presId="urn:microsoft.com/office/officeart/2005/8/layout/lProcess2"/>
    <dgm:cxn modelId="{5737BA1D-75FE-4084-8C78-D5DD511EB1FA}" type="presParOf" srcId="{D059D937-D666-4E28-90FC-6C6661BB1836}" destId="{FCE7E592-73B9-4D67-BF01-AB718084F1EB}" srcOrd="1" destOrd="0" presId="urn:microsoft.com/office/officeart/2005/8/layout/lProcess2"/>
    <dgm:cxn modelId="{42EC8D7B-EF1A-49FA-B0F7-F1086AE76E35}" type="presParOf" srcId="{D059D937-D666-4E28-90FC-6C6661BB1836}" destId="{D2ED5E80-8388-48A1-AF39-D7BA83C91371}" srcOrd="2" destOrd="0" presId="urn:microsoft.com/office/officeart/2005/8/layout/lProcess2"/>
    <dgm:cxn modelId="{4529BFD8-06FC-42CC-A3D7-26C1CC6BF5E7}" type="presParOf" srcId="{D059D937-D666-4E28-90FC-6C6661BB1836}" destId="{9DFFE243-14F2-4B9E-8D6D-3A857E81DCBF}" srcOrd="3" destOrd="0" presId="urn:microsoft.com/office/officeart/2005/8/layout/lProcess2"/>
    <dgm:cxn modelId="{D09EB50D-03B4-4E2A-B1B2-A3D054C745F2}" type="presParOf" srcId="{D059D937-D666-4E28-90FC-6C6661BB1836}" destId="{2C9118BE-F6F0-47C1-96D0-428174A592FD}" srcOrd="4" destOrd="0" presId="urn:microsoft.com/office/officeart/2005/8/layout/lProcess2"/>
    <dgm:cxn modelId="{608F1AA1-0711-4254-9E5C-40850E698970}" type="presParOf" srcId="{C4F6BE9A-B38B-4522-AE28-E9ECDEDAD030}" destId="{52B718B3-7DB9-4A7B-8415-06026700EC28}" srcOrd="1" destOrd="0" presId="urn:microsoft.com/office/officeart/2005/8/layout/lProcess2"/>
    <dgm:cxn modelId="{F4A6CFD6-34D9-4326-9D53-28171E6565A4}" type="presParOf" srcId="{C4F6BE9A-B38B-4522-AE28-E9ECDEDAD030}" destId="{4AD41D6A-5D90-405F-B46B-0591ABC21A52}" srcOrd="2" destOrd="0" presId="urn:microsoft.com/office/officeart/2005/8/layout/lProcess2"/>
    <dgm:cxn modelId="{AA045714-1BF5-4DE2-88C2-5D130A120A4F}" type="presParOf" srcId="{4AD41D6A-5D90-405F-B46B-0591ABC21A52}" destId="{105166DE-31DF-4993-9543-283E2416691E}" srcOrd="0" destOrd="0" presId="urn:microsoft.com/office/officeart/2005/8/layout/lProcess2"/>
    <dgm:cxn modelId="{745131D9-DD34-4408-B317-CE37D0E9404B}" type="presParOf" srcId="{4AD41D6A-5D90-405F-B46B-0591ABC21A52}" destId="{F5FDAAE1-1200-468C-B716-69227D62B14A}" srcOrd="1" destOrd="0" presId="urn:microsoft.com/office/officeart/2005/8/layout/lProcess2"/>
    <dgm:cxn modelId="{21C676B3-8BB6-479D-8B14-CEBFAAC85E1B}" type="presParOf" srcId="{4AD41D6A-5D90-405F-B46B-0591ABC21A52}" destId="{D63AB97F-225B-4FEF-9588-DF20A984A9D1}" srcOrd="2" destOrd="0" presId="urn:microsoft.com/office/officeart/2005/8/layout/lProcess2"/>
    <dgm:cxn modelId="{897F1538-79A2-4CD8-9266-9043E65468D2}" type="presParOf" srcId="{D63AB97F-225B-4FEF-9588-DF20A984A9D1}" destId="{C9168877-C6FF-4D34-9F89-4489F4E54C93}" srcOrd="0" destOrd="0" presId="urn:microsoft.com/office/officeart/2005/8/layout/lProcess2"/>
    <dgm:cxn modelId="{02C92780-A31C-4C4C-BE4D-579D33E134EB}" type="presParOf" srcId="{C9168877-C6FF-4D34-9F89-4489F4E54C93}" destId="{BEF97FF7-08F3-4CBC-BE0E-F9FF9328D1BB}" srcOrd="0" destOrd="0" presId="urn:microsoft.com/office/officeart/2005/8/layout/lProcess2"/>
    <dgm:cxn modelId="{4D6560BB-D08C-4357-ACD5-8CD0022C7880}" type="presParOf" srcId="{C9168877-C6FF-4D34-9F89-4489F4E54C93}" destId="{869FC43B-B882-45CA-AF34-237C7B5FC2D0}" srcOrd="1" destOrd="0" presId="urn:microsoft.com/office/officeart/2005/8/layout/lProcess2"/>
    <dgm:cxn modelId="{C4C4F859-D920-45CF-965A-53CBADB3040D}" type="presParOf" srcId="{C9168877-C6FF-4D34-9F89-4489F4E54C93}" destId="{095FF0B5-DBB7-4331-BCB4-7D2988212D5F}" srcOrd="2" destOrd="0" presId="urn:microsoft.com/office/officeart/2005/8/layout/lProcess2"/>
    <dgm:cxn modelId="{DBDC73A7-9278-449A-92FA-537A988DB666}" type="presParOf" srcId="{C9168877-C6FF-4D34-9F89-4489F4E54C93}" destId="{448E858E-4173-4AB8-829A-A582628B2D28}" srcOrd="3" destOrd="0" presId="urn:microsoft.com/office/officeart/2005/8/layout/lProcess2"/>
    <dgm:cxn modelId="{04C9F92B-6F2E-41A5-BBD7-2156A35F3DE5}" type="presParOf" srcId="{C9168877-C6FF-4D34-9F89-4489F4E54C93}" destId="{49CFEE40-C9E7-4C18-84A9-D6828A3F01B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4F65E3-6973-4DF5-8CF2-E711DF6B506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DB38286-B9EB-4DCF-9386-35C04E484129}">
      <dgm:prSet phldrT="[Texto]" custT="1"/>
      <dgm:spPr>
        <a:solidFill>
          <a:srgbClr val="2C3E01">
            <a:alpha val="50000"/>
          </a:srgbClr>
        </a:solidFill>
      </dgm:spPr>
      <dgm:t>
        <a:bodyPr/>
        <a:lstStyle/>
        <a:p>
          <a:pPr algn="ctr"/>
          <a:endParaRPr lang="es-PE" sz="1200" dirty="0">
            <a:solidFill>
              <a:srgbClr val="2C3E01"/>
            </a:solidFill>
          </a:endParaRPr>
        </a:p>
      </dgm:t>
    </dgm:pt>
    <dgm:pt modelId="{B742B81D-401B-4978-919E-FD1C3441AFF5}" type="sibTrans" cxnId="{B885D89D-291B-430D-AEC7-B314C64FA217}">
      <dgm:prSet/>
      <dgm:spPr/>
      <dgm:t>
        <a:bodyPr/>
        <a:lstStyle/>
        <a:p>
          <a:pPr algn="ctr"/>
          <a:endParaRPr lang="es-PE"/>
        </a:p>
      </dgm:t>
    </dgm:pt>
    <dgm:pt modelId="{EAEB9961-9CFF-4EB8-9595-33B18E77A42A}" type="parTrans" cxnId="{B885D89D-291B-430D-AEC7-B314C64FA217}">
      <dgm:prSet/>
      <dgm:spPr/>
      <dgm:t>
        <a:bodyPr/>
        <a:lstStyle/>
        <a:p>
          <a:pPr algn="ctr"/>
          <a:endParaRPr lang="es-PE"/>
        </a:p>
      </dgm:t>
    </dgm:pt>
    <dgm:pt modelId="{73C448A1-D40A-4095-9B7A-DAD3E9DF0BD4}">
      <dgm:prSet phldrT="[Texto]" custT="1"/>
      <dgm:spPr>
        <a:solidFill>
          <a:srgbClr val="2C3E01">
            <a:alpha val="50000"/>
          </a:srgbClr>
        </a:solidFill>
      </dgm:spPr>
      <dgm:t>
        <a:bodyPr/>
        <a:lstStyle/>
        <a:p>
          <a:pPr algn="ctr"/>
          <a:endParaRPr lang="es-PE" sz="1200" dirty="0"/>
        </a:p>
      </dgm:t>
    </dgm:pt>
    <dgm:pt modelId="{AAC5AAC8-64B9-4E89-88BB-E2C071C30875}" type="sibTrans" cxnId="{8D26EEB4-0499-48A8-94C6-05A36EA90FF1}">
      <dgm:prSet/>
      <dgm:spPr/>
      <dgm:t>
        <a:bodyPr/>
        <a:lstStyle/>
        <a:p>
          <a:pPr algn="ctr"/>
          <a:endParaRPr lang="es-PE"/>
        </a:p>
      </dgm:t>
    </dgm:pt>
    <dgm:pt modelId="{834D2209-7BDA-4DEE-A50B-61DC6BEE426B}" type="parTrans" cxnId="{8D26EEB4-0499-48A8-94C6-05A36EA90FF1}">
      <dgm:prSet/>
      <dgm:spPr/>
      <dgm:t>
        <a:bodyPr/>
        <a:lstStyle/>
        <a:p>
          <a:pPr algn="ctr"/>
          <a:endParaRPr lang="es-PE"/>
        </a:p>
      </dgm:t>
    </dgm:pt>
    <dgm:pt modelId="{7F597F6F-B05F-47E6-B0E3-01108DADD3BA}">
      <dgm:prSet phldrT="[Texto]" custT="1"/>
      <dgm:spPr>
        <a:solidFill>
          <a:srgbClr val="2C3E01">
            <a:alpha val="50000"/>
          </a:srgbClr>
        </a:solidFill>
      </dgm:spPr>
      <dgm:t>
        <a:bodyPr/>
        <a:lstStyle/>
        <a:p>
          <a:pPr algn="ctr"/>
          <a:endParaRPr lang="es-PE" sz="1200" dirty="0"/>
        </a:p>
      </dgm:t>
    </dgm:pt>
    <dgm:pt modelId="{B85DFC44-27D7-4887-B20C-78E3E0492223}" type="sibTrans" cxnId="{C2E793A3-0C0F-40F4-AEEE-70D6BB9AA8CB}">
      <dgm:prSet/>
      <dgm:spPr/>
      <dgm:t>
        <a:bodyPr/>
        <a:lstStyle/>
        <a:p>
          <a:pPr algn="ctr"/>
          <a:endParaRPr lang="es-PE"/>
        </a:p>
      </dgm:t>
    </dgm:pt>
    <dgm:pt modelId="{F808BA84-FFF1-4386-A1B1-87F2F2575B4E}" type="parTrans" cxnId="{C2E793A3-0C0F-40F4-AEEE-70D6BB9AA8CB}">
      <dgm:prSet/>
      <dgm:spPr/>
      <dgm:t>
        <a:bodyPr/>
        <a:lstStyle/>
        <a:p>
          <a:pPr algn="ctr"/>
          <a:endParaRPr lang="es-PE"/>
        </a:p>
      </dgm:t>
    </dgm:pt>
    <dgm:pt modelId="{282B4B78-F177-4AB7-A5F1-42E586ACD7D3}">
      <dgm:prSet phldrT="[Texto]" custT="1"/>
      <dgm:spPr>
        <a:solidFill>
          <a:srgbClr val="2C3E01">
            <a:alpha val="50000"/>
          </a:srgbClr>
        </a:solidFill>
      </dgm:spPr>
      <dgm:t>
        <a:bodyPr/>
        <a:lstStyle/>
        <a:p>
          <a:pPr algn="ctr"/>
          <a:endParaRPr lang="es-PE" sz="1200" dirty="0"/>
        </a:p>
      </dgm:t>
    </dgm:pt>
    <dgm:pt modelId="{DDA0E785-1FA0-4C5F-B7EA-FEEE126BDEFB}" type="sibTrans" cxnId="{8ABC361E-BB9A-4D76-A364-F5974A926D12}">
      <dgm:prSet/>
      <dgm:spPr/>
      <dgm:t>
        <a:bodyPr/>
        <a:lstStyle/>
        <a:p>
          <a:pPr algn="ctr"/>
          <a:endParaRPr lang="es-PE"/>
        </a:p>
      </dgm:t>
    </dgm:pt>
    <dgm:pt modelId="{30DC1915-2DC8-4E7C-9275-1A7FFE67A9D9}" type="parTrans" cxnId="{8ABC361E-BB9A-4D76-A364-F5974A926D12}">
      <dgm:prSet/>
      <dgm:spPr/>
      <dgm:t>
        <a:bodyPr/>
        <a:lstStyle/>
        <a:p>
          <a:pPr algn="ctr"/>
          <a:endParaRPr lang="es-PE"/>
        </a:p>
      </dgm:t>
    </dgm:pt>
    <dgm:pt modelId="{E7A060C1-F035-4D4F-9FA7-70E1BB9AA429}" type="pres">
      <dgm:prSet presAssocID="{694F65E3-6973-4DF5-8CF2-E711DF6B5069}" presName="compositeShape" presStyleCnt="0">
        <dgm:presLayoutVars>
          <dgm:chMax val="7"/>
          <dgm:dir/>
          <dgm:resizeHandles val="exact"/>
        </dgm:presLayoutVars>
      </dgm:prSet>
      <dgm:spPr/>
    </dgm:pt>
    <dgm:pt modelId="{E7F2877A-9E7C-41D0-B149-CAD770093BCD}" type="pres">
      <dgm:prSet presAssocID="{ADB38286-B9EB-4DCF-9386-35C04E484129}" presName="circ1" presStyleLbl="vennNode1" presStyleIdx="0" presStyleCnt="4" custScaleX="156088" custScaleY="156088" custLinFactNeighborX="825" custLinFactNeighborY="-412"/>
      <dgm:spPr/>
    </dgm:pt>
    <dgm:pt modelId="{0AF1F6A6-1D38-4761-ABEB-02AC8B02CE2A}" type="pres">
      <dgm:prSet presAssocID="{ADB38286-B9EB-4DCF-9386-35C04E4841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5353BC0-1FEF-4FF3-93AD-92C42388FB8A}" type="pres">
      <dgm:prSet presAssocID="{73C448A1-D40A-4095-9B7A-DAD3E9DF0BD4}" presName="circ2" presStyleLbl="vennNode1" presStyleIdx="1" presStyleCnt="4" custScaleX="156088" custScaleY="156088" custLinFactNeighborY="-767"/>
      <dgm:spPr/>
    </dgm:pt>
    <dgm:pt modelId="{1F4508C4-EE09-43BE-9A34-D40B9C72712A}" type="pres">
      <dgm:prSet presAssocID="{73C448A1-D40A-4095-9B7A-DAD3E9DF0BD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989142-3C5F-409A-B23C-C489ACBBF5AA}" type="pres">
      <dgm:prSet presAssocID="{7F597F6F-B05F-47E6-B0E3-01108DADD3BA}" presName="circ3" presStyleLbl="vennNode1" presStyleIdx="2" presStyleCnt="4" custScaleX="156088" custScaleY="156088"/>
      <dgm:spPr/>
    </dgm:pt>
    <dgm:pt modelId="{AC0DD79C-64CD-465D-A4DB-2648AD075466}" type="pres">
      <dgm:prSet presAssocID="{7F597F6F-B05F-47E6-B0E3-01108DADD3B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B4FC11-9D14-43FF-981E-8F12843661DF}" type="pres">
      <dgm:prSet presAssocID="{282B4B78-F177-4AB7-A5F1-42E586ACD7D3}" presName="circ4" presStyleLbl="vennNode1" presStyleIdx="3" presStyleCnt="4" custScaleX="156088" custScaleY="156088" custLinFactNeighborY="-432"/>
      <dgm:spPr/>
    </dgm:pt>
    <dgm:pt modelId="{FD22B5F9-0EEB-4FB7-9E64-8193686BF961}" type="pres">
      <dgm:prSet presAssocID="{282B4B78-F177-4AB7-A5F1-42E586ACD7D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ABC361E-BB9A-4D76-A364-F5974A926D12}" srcId="{694F65E3-6973-4DF5-8CF2-E711DF6B5069}" destId="{282B4B78-F177-4AB7-A5F1-42E586ACD7D3}" srcOrd="3" destOrd="0" parTransId="{30DC1915-2DC8-4E7C-9275-1A7FFE67A9D9}" sibTransId="{DDA0E785-1FA0-4C5F-B7EA-FEEE126BDEFB}"/>
    <dgm:cxn modelId="{F96A571F-109C-4476-8DE2-492EA68CD56C}" type="presOf" srcId="{7F597F6F-B05F-47E6-B0E3-01108DADD3BA}" destId="{94989142-3C5F-409A-B23C-C489ACBBF5AA}" srcOrd="0" destOrd="0" presId="urn:microsoft.com/office/officeart/2005/8/layout/venn1"/>
    <dgm:cxn modelId="{3636E942-39D6-4422-A3FF-B6BD6E920B83}" type="presOf" srcId="{ADB38286-B9EB-4DCF-9386-35C04E484129}" destId="{E7F2877A-9E7C-41D0-B149-CAD770093BCD}" srcOrd="0" destOrd="0" presId="urn:microsoft.com/office/officeart/2005/8/layout/venn1"/>
    <dgm:cxn modelId="{84438C5A-6CDC-43BD-84DC-877EAF9EF9CA}" type="presOf" srcId="{694F65E3-6973-4DF5-8CF2-E711DF6B5069}" destId="{E7A060C1-F035-4D4F-9FA7-70E1BB9AA429}" srcOrd="0" destOrd="0" presId="urn:microsoft.com/office/officeart/2005/8/layout/venn1"/>
    <dgm:cxn modelId="{B885D89D-291B-430D-AEC7-B314C64FA217}" srcId="{694F65E3-6973-4DF5-8CF2-E711DF6B5069}" destId="{ADB38286-B9EB-4DCF-9386-35C04E484129}" srcOrd="0" destOrd="0" parTransId="{EAEB9961-9CFF-4EB8-9595-33B18E77A42A}" sibTransId="{B742B81D-401B-4978-919E-FD1C3441AFF5}"/>
    <dgm:cxn modelId="{C2E793A3-0C0F-40F4-AEEE-70D6BB9AA8CB}" srcId="{694F65E3-6973-4DF5-8CF2-E711DF6B5069}" destId="{7F597F6F-B05F-47E6-B0E3-01108DADD3BA}" srcOrd="2" destOrd="0" parTransId="{F808BA84-FFF1-4386-A1B1-87F2F2575B4E}" sibTransId="{B85DFC44-27D7-4887-B20C-78E3E0492223}"/>
    <dgm:cxn modelId="{279BD6A3-F1F9-4539-9046-3203030E1308}" type="presOf" srcId="{282B4B78-F177-4AB7-A5F1-42E586ACD7D3}" destId="{FD22B5F9-0EEB-4FB7-9E64-8193686BF961}" srcOrd="1" destOrd="0" presId="urn:microsoft.com/office/officeart/2005/8/layout/venn1"/>
    <dgm:cxn modelId="{8D26EEB4-0499-48A8-94C6-05A36EA90FF1}" srcId="{694F65E3-6973-4DF5-8CF2-E711DF6B5069}" destId="{73C448A1-D40A-4095-9B7A-DAD3E9DF0BD4}" srcOrd="1" destOrd="0" parTransId="{834D2209-7BDA-4DEE-A50B-61DC6BEE426B}" sibTransId="{AAC5AAC8-64B9-4E89-88BB-E2C071C30875}"/>
    <dgm:cxn modelId="{163E91B6-0704-458F-A741-0449A51A2056}" type="presOf" srcId="{7F597F6F-B05F-47E6-B0E3-01108DADD3BA}" destId="{AC0DD79C-64CD-465D-A4DB-2648AD075466}" srcOrd="1" destOrd="0" presId="urn:microsoft.com/office/officeart/2005/8/layout/venn1"/>
    <dgm:cxn modelId="{F0901DDA-8C59-46B2-9B1A-257A70C3EC95}" type="presOf" srcId="{73C448A1-D40A-4095-9B7A-DAD3E9DF0BD4}" destId="{A5353BC0-1FEF-4FF3-93AD-92C42388FB8A}" srcOrd="0" destOrd="0" presId="urn:microsoft.com/office/officeart/2005/8/layout/venn1"/>
    <dgm:cxn modelId="{15EA5EDF-E13B-4E4C-8CD1-E1FE081C8205}" type="presOf" srcId="{ADB38286-B9EB-4DCF-9386-35C04E484129}" destId="{0AF1F6A6-1D38-4761-ABEB-02AC8B02CE2A}" srcOrd="1" destOrd="0" presId="urn:microsoft.com/office/officeart/2005/8/layout/venn1"/>
    <dgm:cxn modelId="{FA21D4E6-0D9B-4011-87CA-1CFC2850B5A1}" type="presOf" srcId="{282B4B78-F177-4AB7-A5F1-42E586ACD7D3}" destId="{8DB4FC11-9D14-43FF-981E-8F12843661DF}" srcOrd="0" destOrd="0" presId="urn:microsoft.com/office/officeart/2005/8/layout/venn1"/>
    <dgm:cxn modelId="{6A3F45F4-2B37-47E2-992D-810A8D649D58}" type="presOf" srcId="{73C448A1-D40A-4095-9B7A-DAD3E9DF0BD4}" destId="{1F4508C4-EE09-43BE-9A34-D40B9C72712A}" srcOrd="1" destOrd="0" presId="urn:microsoft.com/office/officeart/2005/8/layout/venn1"/>
    <dgm:cxn modelId="{4B4156F7-DD0F-46BA-853F-CA73FA04F32A}" type="presParOf" srcId="{E7A060C1-F035-4D4F-9FA7-70E1BB9AA429}" destId="{E7F2877A-9E7C-41D0-B149-CAD770093BCD}" srcOrd="0" destOrd="0" presId="urn:microsoft.com/office/officeart/2005/8/layout/venn1"/>
    <dgm:cxn modelId="{D80CB11C-5AC7-4890-ABC7-D6B675E9B4B1}" type="presParOf" srcId="{E7A060C1-F035-4D4F-9FA7-70E1BB9AA429}" destId="{0AF1F6A6-1D38-4761-ABEB-02AC8B02CE2A}" srcOrd="1" destOrd="0" presId="urn:microsoft.com/office/officeart/2005/8/layout/venn1"/>
    <dgm:cxn modelId="{7CB7CCB3-4B1F-487B-8B6A-573336F5DE55}" type="presParOf" srcId="{E7A060C1-F035-4D4F-9FA7-70E1BB9AA429}" destId="{A5353BC0-1FEF-4FF3-93AD-92C42388FB8A}" srcOrd="2" destOrd="0" presId="urn:microsoft.com/office/officeart/2005/8/layout/venn1"/>
    <dgm:cxn modelId="{9D208016-95F6-4A26-B536-530A0A59FC9D}" type="presParOf" srcId="{E7A060C1-F035-4D4F-9FA7-70E1BB9AA429}" destId="{1F4508C4-EE09-43BE-9A34-D40B9C72712A}" srcOrd="3" destOrd="0" presId="urn:microsoft.com/office/officeart/2005/8/layout/venn1"/>
    <dgm:cxn modelId="{0A0DDB69-BD5F-4263-8AF0-9FBEDE54C021}" type="presParOf" srcId="{E7A060C1-F035-4D4F-9FA7-70E1BB9AA429}" destId="{94989142-3C5F-409A-B23C-C489ACBBF5AA}" srcOrd="4" destOrd="0" presId="urn:microsoft.com/office/officeart/2005/8/layout/venn1"/>
    <dgm:cxn modelId="{BD3B7E54-DFA4-49F9-BBCC-C27697E8C0F4}" type="presParOf" srcId="{E7A060C1-F035-4D4F-9FA7-70E1BB9AA429}" destId="{AC0DD79C-64CD-465D-A4DB-2648AD075466}" srcOrd="5" destOrd="0" presId="urn:microsoft.com/office/officeart/2005/8/layout/venn1"/>
    <dgm:cxn modelId="{05701E9F-B9EF-47BD-8AD0-7F7AB2FE9A97}" type="presParOf" srcId="{E7A060C1-F035-4D4F-9FA7-70E1BB9AA429}" destId="{8DB4FC11-9D14-43FF-981E-8F12843661DF}" srcOrd="6" destOrd="0" presId="urn:microsoft.com/office/officeart/2005/8/layout/venn1"/>
    <dgm:cxn modelId="{687F4726-3F3D-4A67-ADA9-A8F28DE83FBD}" type="presParOf" srcId="{E7A060C1-F035-4D4F-9FA7-70E1BB9AA429}" destId="{FD22B5F9-0EEB-4FB7-9E64-8193686BF961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FD3397-151E-44F2-924F-8AEAE5FF2F4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E78B3F3-09C1-4205-91CA-A1EB7C917EDF}">
      <dgm:prSet phldrT="[Texto]" custT="1"/>
      <dgm:spPr>
        <a:solidFill>
          <a:srgbClr val="522601">
            <a:alpha val="80000"/>
          </a:srgbClr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1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Diagnóstico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5954A500-FFAF-4327-8D8C-F7315160E9A7}" type="parTrans" cxnId="{5BC81A63-AB7E-49A7-8A1E-2BF7CE5CA664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B89F9FCA-8527-4D4B-99CC-2230A9B2258C}" type="sibTrans" cxnId="{5BC81A63-AB7E-49A7-8A1E-2BF7CE5CA664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5E2EA2F-112A-47BA-88A5-4FD76B896336}">
      <dgm:prSet phldrT="[Texto]" custT="1"/>
      <dgm:spPr>
        <a:solidFill>
          <a:srgbClr val="522601">
            <a:alpha val="80000"/>
          </a:srgbClr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2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Prevalencia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21636050-3644-4734-8CF4-2C107C1F11B7}" type="parTrans" cxnId="{34821907-067F-409E-8299-9FD2CCF1A8EE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1D7E728F-53DD-4445-BF21-9CF859118908}" type="sibTrans" cxnId="{34821907-067F-409E-8299-9FD2CCF1A8EE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C420D516-1DBA-4225-B9BB-581CD647AEAA}">
      <dgm:prSet phldrT="[Texto]" custT="1"/>
      <dgm:spPr>
        <a:solidFill>
          <a:srgbClr val="522601">
            <a:alpha val="80000"/>
          </a:srgbClr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3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Factores de riesgo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278B4402-6B54-4EEB-9C53-FCEB5C552CD9}" type="parTrans" cxnId="{21489497-6C07-4501-8C00-A0EB1460EB86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B7F2C4E7-EF62-424A-A92D-1D8E15E8D8F6}" type="sibTrans" cxnId="{21489497-6C07-4501-8C00-A0EB1460EB86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5FF40FB-6048-4309-B8BC-FDF103847939}">
      <dgm:prSet phldrT="[Texto]" custT="1"/>
      <dgm:spPr>
        <a:solidFill>
          <a:srgbClr val="522601">
            <a:alpha val="80000"/>
          </a:srgbClr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4</a:t>
          </a:r>
          <a:endParaRPr lang="es-ES" sz="14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Causas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 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B298732-D223-44E7-96E7-966642DE16DB}" type="parTrans" cxnId="{27AB5AB4-F044-4BEC-BA05-843A0781DED8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DC9BCED-AD0A-4E4A-BAD5-554D1517391B}" type="sibTrans" cxnId="{27AB5AB4-F044-4BEC-BA05-843A0781DED8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DA63CF2D-28A3-4039-B1AC-588E82BC727C}">
      <dgm:prSet phldrT="[Texto]" custT="1"/>
      <dgm:spPr>
        <a:solidFill>
          <a:srgbClr val="522601">
            <a:alpha val="80000"/>
          </a:srgbClr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5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Pronóstico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80D23D02-AC61-4EBA-81F2-2E42F600F3BE}" type="parTrans" cxnId="{A79B5E07-8DAD-4A42-A5CF-FCC4DFBF8A60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17AECA2-0E52-46AD-8687-4600AE8498F9}" type="sibTrans" cxnId="{A79B5E07-8DAD-4A42-A5CF-FCC4DFBF8A60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CE858CDC-E686-40D5-964C-DD169C51A142}">
      <dgm:prSet phldrT="[Texto]" custT="1"/>
      <dgm:spPr>
        <a:solidFill>
          <a:srgbClr val="522601">
            <a:alpha val="80000"/>
          </a:srgbClr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6</a:t>
          </a:r>
        </a:p>
        <a:p>
          <a:r>
            <a:rPr lang="es-ES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Tratamiento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F2C2D2C7-F242-4867-82A6-43BD7BB57CC2}" type="parTrans" cxnId="{2F16AC4E-A381-4D93-93CC-48F293E16153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1BBBC898-191B-4D49-9F80-2EC47FC116B7}" type="sibTrans" cxnId="{2F16AC4E-A381-4D93-93CC-48F293E16153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FDE7B06D-0045-459C-B6AC-F7CE3A9D7B4D}" type="pres">
      <dgm:prSet presAssocID="{6DFD3397-151E-44F2-924F-8AEAE5FF2F41}" presName="CompostProcess" presStyleCnt="0">
        <dgm:presLayoutVars>
          <dgm:dir/>
          <dgm:resizeHandles val="exact"/>
        </dgm:presLayoutVars>
      </dgm:prSet>
      <dgm:spPr/>
    </dgm:pt>
    <dgm:pt modelId="{690FA1A3-FBE3-41E8-B004-0C0425BCEB5D}" type="pres">
      <dgm:prSet presAssocID="{6DFD3397-151E-44F2-924F-8AEAE5FF2F41}" presName="arrow" presStyleLbl="bgShp" presStyleIdx="0" presStyleCnt="1" custScaleX="117647" custLinFactNeighborX="-32852" custLinFactNeighborY="-1064"/>
      <dgm:spPr>
        <a:solidFill>
          <a:schemeClr val="bg1"/>
        </a:solidFill>
      </dgm:spPr>
    </dgm:pt>
    <dgm:pt modelId="{61D03469-8AF9-459E-BBF4-25827BDD22F6}" type="pres">
      <dgm:prSet presAssocID="{6DFD3397-151E-44F2-924F-8AEAE5FF2F41}" presName="linearProcess" presStyleCnt="0"/>
      <dgm:spPr/>
    </dgm:pt>
    <dgm:pt modelId="{2000451F-7668-489E-8E80-E00522DF16DA}" type="pres">
      <dgm:prSet presAssocID="{DE78B3F3-09C1-4205-91CA-A1EB7C917EDF}" presName="textNode" presStyleLbl="node1" presStyleIdx="0" presStyleCnt="6" custScaleX="47541" custScaleY="83372" custLinFactNeighborX="33520">
        <dgm:presLayoutVars>
          <dgm:bulletEnabled val="1"/>
        </dgm:presLayoutVars>
      </dgm:prSet>
      <dgm:spPr/>
    </dgm:pt>
    <dgm:pt modelId="{827D24F8-3AC0-4A8E-A1F7-3C591E2DC72E}" type="pres">
      <dgm:prSet presAssocID="{B89F9FCA-8527-4D4B-99CC-2230A9B2258C}" presName="sibTrans" presStyleCnt="0"/>
      <dgm:spPr/>
    </dgm:pt>
    <dgm:pt modelId="{6045E224-7CDB-4A24-8469-C91F49F70881}" type="pres">
      <dgm:prSet presAssocID="{95E2EA2F-112A-47BA-88A5-4FD76B896336}" presName="textNode" presStyleLbl="node1" presStyleIdx="1" presStyleCnt="6" custScaleX="47541" custScaleY="83372" custLinFactNeighborX="-1640">
        <dgm:presLayoutVars>
          <dgm:bulletEnabled val="1"/>
        </dgm:presLayoutVars>
      </dgm:prSet>
      <dgm:spPr/>
    </dgm:pt>
    <dgm:pt modelId="{25842DED-A939-4EAF-96E0-45A5D14398C5}" type="pres">
      <dgm:prSet presAssocID="{1D7E728F-53DD-4445-BF21-9CF859118908}" presName="sibTrans" presStyleCnt="0"/>
      <dgm:spPr/>
    </dgm:pt>
    <dgm:pt modelId="{D0EF9B13-1F66-4E94-A595-6621CC3C13F3}" type="pres">
      <dgm:prSet presAssocID="{C420D516-1DBA-4225-B9BB-581CD647AEAA}" presName="textNode" presStyleLbl="node1" presStyleIdx="2" presStyleCnt="6" custScaleX="47541" custScaleY="83372" custLinFactNeighborX="-36800">
        <dgm:presLayoutVars>
          <dgm:bulletEnabled val="1"/>
        </dgm:presLayoutVars>
      </dgm:prSet>
      <dgm:spPr/>
    </dgm:pt>
    <dgm:pt modelId="{812F4C11-3F3F-4360-B599-01C044FF7727}" type="pres">
      <dgm:prSet presAssocID="{B7F2C4E7-EF62-424A-A92D-1D8E15E8D8F6}" presName="sibTrans" presStyleCnt="0"/>
      <dgm:spPr/>
    </dgm:pt>
    <dgm:pt modelId="{9B281340-A275-4DDA-ABD5-33AA8FCAD5B2}" type="pres">
      <dgm:prSet presAssocID="{75FF40FB-6048-4309-B8BC-FDF103847939}" presName="textNode" presStyleLbl="node1" presStyleIdx="3" presStyleCnt="6" custScaleX="47541" custScaleY="83372" custLinFactNeighborX="-71960">
        <dgm:presLayoutVars>
          <dgm:bulletEnabled val="1"/>
        </dgm:presLayoutVars>
      </dgm:prSet>
      <dgm:spPr/>
    </dgm:pt>
    <dgm:pt modelId="{2027F5BC-E111-4D19-B9DA-D931A7FA1819}" type="pres">
      <dgm:prSet presAssocID="{7DC9BCED-AD0A-4E4A-BAD5-554D1517391B}" presName="sibTrans" presStyleCnt="0"/>
      <dgm:spPr/>
    </dgm:pt>
    <dgm:pt modelId="{B1E6ABE5-CBA1-4C39-8CD3-434E34C5432C}" type="pres">
      <dgm:prSet presAssocID="{DA63CF2D-28A3-4039-B1AC-588E82BC727C}" presName="textNode" presStyleLbl="node1" presStyleIdx="4" presStyleCnt="6" custScaleX="47541" custScaleY="83372" custLinFactX="-583" custLinFactNeighborX="-100000">
        <dgm:presLayoutVars>
          <dgm:bulletEnabled val="1"/>
        </dgm:presLayoutVars>
      </dgm:prSet>
      <dgm:spPr/>
    </dgm:pt>
    <dgm:pt modelId="{3B8C1BBF-263D-4699-8909-DBF50C31B9BC}" type="pres">
      <dgm:prSet presAssocID="{717AECA2-0E52-46AD-8687-4600AE8498F9}" presName="sibTrans" presStyleCnt="0"/>
      <dgm:spPr/>
    </dgm:pt>
    <dgm:pt modelId="{5544FCBA-306B-4215-9502-2F41E8328C35}" type="pres">
      <dgm:prSet presAssocID="{CE858CDC-E686-40D5-964C-DD169C51A142}" presName="textNode" presStyleLbl="node1" presStyleIdx="5" presStyleCnt="6" custScaleX="47541" custScaleY="83372" custLinFactX="-3460" custLinFactNeighborX="-100000">
        <dgm:presLayoutVars>
          <dgm:bulletEnabled val="1"/>
        </dgm:presLayoutVars>
      </dgm:prSet>
      <dgm:spPr/>
    </dgm:pt>
  </dgm:ptLst>
  <dgm:cxnLst>
    <dgm:cxn modelId="{34821907-067F-409E-8299-9FD2CCF1A8EE}" srcId="{6DFD3397-151E-44F2-924F-8AEAE5FF2F41}" destId="{95E2EA2F-112A-47BA-88A5-4FD76B896336}" srcOrd="1" destOrd="0" parTransId="{21636050-3644-4734-8CF4-2C107C1F11B7}" sibTransId="{1D7E728F-53DD-4445-BF21-9CF859118908}"/>
    <dgm:cxn modelId="{A79B5E07-8DAD-4A42-A5CF-FCC4DFBF8A60}" srcId="{6DFD3397-151E-44F2-924F-8AEAE5FF2F41}" destId="{DA63CF2D-28A3-4039-B1AC-588E82BC727C}" srcOrd="4" destOrd="0" parTransId="{80D23D02-AC61-4EBA-81F2-2E42F600F3BE}" sibTransId="{717AECA2-0E52-46AD-8687-4600AE8498F9}"/>
    <dgm:cxn modelId="{C567A909-02C5-43D4-B8BC-D35EB4D4D6C0}" type="presOf" srcId="{CE858CDC-E686-40D5-964C-DD169C51A142}" destId="{5544FCBA-306B-4215-9502-2F41E8328C35}" srcOrd="0" destOrd="0" presId="urn:microsoft.com/office/officeart/2005/8/layout/hProcess9"/>
    <dgm:cxn modelId="{077FC03E-FB70-4E63-B6A1-2FFA4A4CD3E2}" type="presOf" srcId="{6DFD3397-151E-44F2-924F-8AEAE5FF2F41}" destId="{FDE7B06D-0045-459C-B6AC-F7CE3A9D7B4D}" srcOrd="0" destOrd="0" presId="urn:microsoft.com/office/officeart/2005/8/layout/hProcess9"/>
    <dgm:cxn modelId="{5BC81A63-AB7E-49A7-8A1E-2BF7CE5CA664}" srcId="{6DFD3397-151E-44F2-924F-8AEAE5FF2F41}" destId="{DE78B3F3-09C1-4205-91CA-A1EB7C917EDF}" srcOrd="0" destOrd="0" parTransId="{5954A500-FFAF-4327-8D8C-F7315160E9A7}" sibTransId="{B89F9FCA-8527-4D4B-99CC-2230A9B2258C}"/>
    <dgm:cxn modelId="{2F16AC4E-A381-4D93-93CC-48F293E16153}" srcId="{6DFD3397-151E-44F2-924F-8AEAE5FF2F41}" destId="{CE858CDC-E686-40D5-964C-DD169C51A142}" srcOrd="5" destOrd="0" parTransId="{F2C2D2C7-F242-4867-82A6-43BD7BB57CC2}" sibTransId="{1BBBC898-191B-4D49-9F80-2EC47FC116B7}"/>
    <dgm:cxn modelId="{53437D55-6BE9-4993-8AE4-F08343BAE94E}" type="presOf" srcId="{C420D516-1DBA-4225-B9BB-581CD647AEAA}" destId="{D0EF9B13-1F66-4E94-A595-6621CC3C13F3}" srcOrd="0" destOrd="0" presId="urn:microsoft.com/office/officeart/2005/8/layout/hProcess9"/>
    <dgm:cxn modelId="{50B4F08C-A1F7-4329-82F8-8605C438CD61}" type="presOf" srcId="{DE78B3F3-09C1-4205-91CA-A1EB7C917EDF}" destId="{2000451F-7668-489E-8E80-E00522DF16DA}" srcOrd="0" destOrd="0" presId="urn:microsoft.com/office/officeart/2005/8/layout/hProcess9"/>
    <dgm:cxn modelId="{21489497-6C07-4501-8C00-A0EB1460EB86}" srcId="{6DFD3397-151E-44F2-924F-8AEAE5FF2F41}" destId="{C420D516-1DBA-4225-B9BB-581CD647AEAA}" srcOrd="2" destOrd="0" parTransId="{278B4402-6B54-4EEB-9C53-FCEB5C552CD9}" sibTransId="{B7F2C4E7-EF62-424A-A92D-1D8E15E8D8F6}"/>
    <dgm:cxn modelId="{CAC930AF-DCBF-4924-BDE9-CD9E46FF6D25}" type="presOf" srcId="{75FF40FB-6048-4309-B8BC-FDF103847939}" destId="{9B281340-A275-4DDA-ABD5-33AA8FCAD5B2}" srcOrd="0" destOrd="0" presId="urn:microsoft.com/office/officeart/2005/8/layout/hProcess9"/>
    <dgm:cxn modelId="{27AB5AB4-F044-4BEC-BA05-843A0781DED8}" srcId="{6DFD3397-151E-44F2-924F-8AEAE5FF2F41}" destId="{75FF40FB-6048-4309-B8BC-FDF103847939}" srcOrd="3" destOrd="0" parTransId="{9B298732-D223-44E7-96E7-966642DE16DB}" sibTransId="{7DC9BCED-AD0A-4E4A-BAD5-554D1517391B}"/>
    <dgm:cxn modelId="{9464FEC8-9410-4A96-A65A-C9384249D086}" type="presOf" srcId="{DA63CF2D-28A3-4039-B1AC-588E82BC727C}" destId="{B1E6ABE5-CBA1-4C39-8CD3-434E34C5432C}" srcOrd="0" destOrd="0" presId="urn:microsoft.com/office/officeart/2005/8/layout/hProcess9"/>
    <dgm:cxn modelId="{52507CFD-B0AD-4BCF-AD3F-E87C2080BDC6}" type="presOf" srcId="{95E2EA2F-112A-47BA-88A5-4FD76B896336}" destId="{6045E224-7CDB-4A24-8469-C91F49F70881}" srcOrd="0" destOrd="0" presId="urn:microsoft.com/office/officeart/2005/8/layout/hProcess9"/>
    <dgm:cxn modelId="{E6EE9A08-B23E-48FE-8FA4-B0A2D523FD7E}" type="presParOf" srcId="{FDE7B06D-0045-459C-B6AC-F7CE3A9D7B4D}" destId="{690FA1A3-FBE3-41E8-B004-0C0425BCEB5D}" srcOrd="0" destOrd="0" presId="urn:microsoft.com/office/officeart/2005/8/layout/hProcess9"/>
    <dgm:cxn modelId="{4671BF29-55B3-4148-B34B-C0470831D05F}" type="presParOf" srcId="{FDE7B06D-0045-459C-B6AC-F7CE3A9D7B4D}" destId="{61D03469-8AF9-459E-BBF4-25827BDD22F6}" srcOrd="1" destOrd="0" presId="urn:microsoft.com/office/officeart/2005/8/layout/hProcess9"/>
    <dgm:cxn modelId="{0EAF24C2-6E96-4AF5-BBE5-C489F007564F}" type="presParOf" srcId="{61D03469-8AF9-459E-BBF4-25827BDD22F6}" destId="{2000451F-7668-489E-8E80-E00522DF16DA}" srcOrd="0" destOrd="0" presId="urn:microsoft.com/office/officeart/2005/8/layout/hProcess9"/>
    <dgm:cxn modelId="{4C010B15-2E68-487C-BFDF-6ED492F7DC8A}" type="presParOf" srcId="{61D03469-8AF9-459E-BBF4-25827BDD22F6}" destId="{827D24F8-3AC0-4A8E-A1F7-3C591E2DC72E}" srcOrd="1" destOrd="0" presId="urn:microsoft.com/office/officeart/2005/8/layout/hProcess9"/>
    <dgm:cxn modelId="{BA25BBA2-E515-4ECC-A81E-04EA8E74CFFC}" type="presParOf" srcId="{61D03469-8AF9-459E-BBF4-25827BDD22F6}" destId="{6045E224-7CDB-4A24-8469-C91F49F70881}" srcOrd="2" destOrd="0" presId="urn:microsoft.com/office/officeart/2005/8/layout/hProcess9"/>
    <dgm:cxn modelId="{A6A51526-5EB5-417B-9BB3-ED776E8CB075}" type="presParOf" srcId="{61D03469-8AF9-459E-BBF4-25827BDD22F6}" destId="{25842DED-A939-4EAF-96E0-45A5D14398C5}" srcOrd="3" destOrd="0" presId="urn:microsoft.com/office/officeart/2005/8/layout/hProcess9"/>
    <dgm:cxn modelId="{541F83F8-E081-4C38-8FD1-2064EC9E002D}" type="presParOf" srcId="{61D03469-8AF9-459E-BBF4-25827BDD22F6}" destId="{D0EF9B13-1F66-4E94-A595-6621CC3C13F3}" srcOrd="4" destOrd="0" presId="urn:microsoft.com/office/officeart/2005/8/layout/hProcess9"/>
    <dgm:cxn modelId="{135F86D3-ADD9-4FC1-8EA3-6E77029FEA62}" type="presParOf" srcId="{61D03469-8AF9-459E-BBF4-25827BDD22F6}" destId="{812F4C11-3F3F-4360-B599-01C044FF7727}" srcOrd="5" destOrd="0" presId="urn:microsoft.com/office/officeart/2005/8/layout/hProcess9"/>
    <dgm:cxn modelId="{486DB679-156B-440D-8DBA-763428D9ABF0}" type="presParOf" srcId="{61D03469-8AF9-459E-BBF4-25827BDD22F6}" destId="{9B281340-A275-4DDA-ABD5-33AA8FCAD5B2}" srcOrd="6" destOrd="0" presId="urn:microsoft.com/office/officeart/2005/8/layout/hProcess9"/>
    <dgm:cxn modelId="{D3859251-EDAF-43EC-87F4-6C3E5DD37EE1}" type="presParOf" srcId="{61D03469-8AF9-459E-BBF4-25827BDD22F6}" destId="{2027F5BC-E111-4D19-B9DA-D931A7FA1819}" srcOrd="7" destOrd="0" presId="urn:microsoft.com/office/officeart/2005/8/layout/hProcess9"/>
    <dgm:cxn modelId="{DD2055CE-7153-4673-BD10-2045DF6BF303}" type="presParOf" srcId="{61D03469-8AF9-459E-BBF4-25827BDD22F6}" destId="{B1E6ABE5-CBA1-4C39-8CD3-434E34C5432C}" srcOrd="8" destOrd="0" presId="urn:microsoft.com/office/officeart/2005/8/layout/hProcess9"/>
    <dgm:cxn modelId="{260D4B9B-52C8-4EF2-AE57-E42E37D4BF0B}" type="presParOf" srcId="{61D03469-8AF9-459E-BBF4-25827BDD22F6}" destId="{3B8C1BBF-263D-4699-8909-DBF50C31B9BC}" srcOrd="9" destOrd="0" presId="urn:microsoft.com/office/officeart/2005/8/layout/hProcess9"/>
    <dgm:cxn modelId="{BCE28011-F8CA-4E39-8EB5-43EF4F812269}" type="presParOf" srcId="{61D03469-8AF9-459E-BBF4-25827BDD22F6}" destId="{5544FCBA-306B-4215-9502-2F41E8328C35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Población objeto de estudio</a:t>
          </a:r>
          <a:endParaRPr lang="es-PE" sz="1200" dirty="0">
            <a:solidFill>
              <a:srgbClr val="231F1F"/>
            </a:solidFill>
            <a:latin typeface="Open Sans "/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 sz="1200"/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 sz="1200"/>
        </a:p>
      </dgm:t>
    </dgm:pt>
    <dgm:pt modelId="{CE286333-225F-4E82-BAF4-48D4149B800F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Sujetos</a:t>
          </a:r>
          <a:endParaRPr lang="es-PE" sz="1200" dirty="0">
            <a:solidFill>
              <a:srgbClr val="231F1F"/>
            </a:solidFill>
            <a:latin typeface="Open Sans "/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 sz="1200"/>
        </a:p>
      </dgm:t>
    </dgm:pt>
    <dgm:pt modelId="{455CF0FA-B92B-4A72-ADB9-4E2FE97F7A4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Hechos, fenómenos o acontecimientos</a:t>
          </a:r>
        </a:p>
      </dgm:t>
    </dgm:pt>
    <dgm:pt modelId="{42B5C6AD-C5D5-4F4C-9A42-0979C144736D}" type="parTrans" cxnId="{0614C1A8-1559-4757-B5A2-C5FB5EF3EE39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 sz="1200"/>
        </a:p>
      </dgm:t>
    </dgm:pt>
    <dgm:pt modelId="{EA9B8E5A-3DFB-49AA-852D-68A91B116082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Objetos</a:t>
          </a:r>
        </a:p>
      </dgm:t>
    </dgm:pt>
    <dgm:pt modelId="{B8906D9D-36C9-4ACB-8007-71902FB233FA}" type="parTrans" cxnId="{45FC62FA-E943-441C-8EB5-8B511BE3C99F}">
      <dgm:prSet/>
      <dgm:spPr>
        <a:solidFill>
          <a:schemeClr val="bg1"/>
        </a:solidFill>
        <a:ln w="34925">
          <a:solidFill>
            <a:schemeClr val="bg1"/>
          </a:solidFill>
        </a:ln>
      </dgm:spPr>
      <dgm:t>
        <a:bodyPr/>
        <a:lstStyle/>
        <a:p>
          <a:endParaRPr lang="es-PE"/>
        </a:p>
      </dgm:t>
    </dgm:pt>
    <dgm:pt modelId="{2F77D253-F2D8-4E01-BBF8-A849EFA170A6}" type="sibTrans" cxnId="{45FC62FA-E943-441C-8EB5-8B511BE3C99F}">
      <dgm:prSet/>
      <dgm:spPr/>
      <dgm:t>
        <a:bodyPr/>
        <a:lstStyle/>
        <a:p>
          <a:endParaRPr lang="es-PE"/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X="141958" custScaleY="78934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3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3" custScaleX="130360" custScaleY="48526" custLinFactNeighborX="93900"/>
      <dgm:spPr/>
    </dgm:pt>
    <dgm:pt modelId="{95590D24-9E76-4114-9932-B36735A09C93}" type="pres">
      <dgm:prSet presAssocID="{CE286333-225F-4E82-BAF4-48D4149B800F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3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3" custScaleX="158270" custScaleY="82875" custLinFactY="66210" custLinFactNeighborY="100000"/>
      <dgm:spPr/>
    </dgm:pt>
    <dgm:pt modelId="{F17B35C4-F3E5-4666-A4B4-06031F27F260}" type="pres">
      <dgm:prSet presAssocID="{455CF0FA-B92B-4A72-ADB9-4E2FE97F7A43}" presName="hierChild3" presStyleCnt="0"/>
      <dgm:spPr/>
    </dgm:pt>
    <dgm:pt modelId="{7BD74083-B012-4D01-9E4D-2B7E7315ABFE}" type="pres">
      <dgm:prSet presAssocID="{B8906D9D-36C9-4ACB-8007-71902FB233FA}" presName="Name19" presStyleLbl="parChTrans1D2" presStyleIdx="2" presStyleCnt="3"/>
      <dgm:spPr/>
    </dgm:pt>
    <dgm:pt modelId="{A0329013-7C85-4E47-8C19-FE82942002FA}" type="pres">
      <dgm:prSet presAssocID="{EA9B8E5A-3DFB-49AA-852D-68A91B116082}" presName="Name21" presStyleCnt="0"/>
      <dgm:spPr/>
    </dgm:pt>
    <dgm:pt modelId="{C8404F9A-5999-4688-A109-5EBF5AC4D5C3}" type="pres">
      <dgm:prSet presAssocID="{EA9B8E5A-3DFB-49AA-852D-68A91B116082}" presName="level2Shape" presStyleLbl="node2" presStyleIdx="2" presStyleCnt="3" custScaleX="130360" custScaleY="52809" custLinFactNeighborX="-95778"/>
      <dgm:spPr/>
    </dgm:pt>
    <dgm:pt modelId="{E371C5AB-6088-406C-B22F-35326AFDE059}" type="pres">
      <dgm:prSet presAssocID="{EA9B8E5A-3DFB-49AA-852D-68A91B116082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85DEE416-6FC4-47D2-9F92-963A2F06BDE1}" type="presOf" srcId="{EA9B8E5A-3DFB-49AA-852D-68A91B116082}" destId="{C8404F9A-5999-4688-A109-5EBF5AC4D5C3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EC4E56B1-39CD-47CA-A032-BB7FAC4CB940}" type="presOf" srcId="{B8906D9D-36C9-4ACB-8007-71902FB233FA}" destId="{7BD74083-B012-4D01-9E4D-2B7E7315ABFE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45FC62FA-E943-441C-8EB5-8B511BE3C99F}" srcId="{0B508740-6C59-4991-B750-F9CC13B10523}" destId="{EA9B8E5A-3DFB-49AA-852D-68A91B116082}" srcOrd="2" destOrd="0" parTransId="{B8906D9D-36C9-4ACB-8007-71902FB233FA}" sibTransId="{2F77D253-F2D8-4E01-BBF8-A849EFA170A6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A0218DE7-B7C6-4D13-8CF6-F3194E5EDC17}" type="presParOf" srcId="{FD0687F1-DB6D-425B-B563-A2CA529D1BD9}" destId="{7BD74083-B012-4D01-9E4D-2B7E7315ABFE}" srcOrd="4" destOrd="0" presId="urn:microsoft.com/office/officeart/2005/8/layout/hierarchy6"/>
    <dgm:cxn modelId="{D5940B78-D9C1-4815-B203-83307DDA26B9}" type="presParOf" srcId="{FD0687F1-DB6D-425B-B563-A2CA529D1BD9}" destId="{A0329013-7C85-4E47-8C19-FE82942002FA}" srcOrd="5" destOrd="0" presId="urn:microsoft.com/office/officeart/2005/8/layout/hierarchy6"/>
    <dgm:cxn modelId="{E08DB837-CB60-4730-B851-89987B2ED38C}" type="presParOf" srcId="{A0329013-7C85-4E47-8C19-FE82942002FA}" destId="{C8404F9A-5999-4688-A109-5EBF5AC4D5C3}" srcOrd="0" destOrd="0" presId="urn:microsoft.com/office/officeart/2005/8/layout/hierarchy6"/>
    <dgm:cxn modelId="{995B1D16-C12F-4F2E-8714-98413AEB102A}" type="presParOf" srcId="{A0329013-7C85-4E47-8C19-FE82942002FA}" destId="{E371C5AB-6088-406C-B22F-35326AFDE059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dirty="0">
            <a:solidFill>
              <a:schemeClr val="tx1"/>
            </a:solidFill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 sz="1200"/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 sz="1200"/>
        </a:p>
      </dgm:t>
    </dgm:pt>
    <dgm:pt modelId="{CE286333-225F-4E82-BAF4-48D4149B800F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(Dimensiones lógicas)</a:t>
          </a:r>
          <a:endParaRPr lang="es-PE" sz="1200" dirty="0">
            <a:solidFill>
              <a:schemeClr val="tx1"/>
            </a:solidFill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 sz="1200"/>
        </a:p>
      </dgm:t>
    </dgm:pt>
    <dgm:pt modelId="{455CF0FA-B92B-4A72-ADB9-4E2FE97F7A4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(Magnitudes físicas)</a:t>
          </a:r>
        </a:p>
      </dgm:t>
    </dgm:pt>
    <dgm:pt modelId="{42B5C6AD-C5D5-4F4C-9A42-0979C144736D}" type="parTrans" cxnId="{0614C1A8-1559-4757-B5A2-C5FB5EF3EE39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 sz="1200"/>
        </a:p>
      </dgm:t>
    </dgm:pt>
    <dgm:pt modelId="{E4459476-837F-4F6E-AD97-7FB5D02BE012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chemeClr val="tx1"/>
            </a:solidFill>
          </a:endParaRPr>
        </a:p>
      </dgm:t>
    </dgm:pt>
    <dgm:pt modelId="{767B59CD-9997-4DFF-AE5B-692B6E9EBA0A}" type="parTrans" cxnId="{E45D0C16-A7BE-4698-8270-800E76AAB4DD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7BDA3DDA-4DCD-4A0E-BED8-2F9C31593595}" type="sibTrans" cxnId="{E45D0C16-A7BE-4698-8270-800E76AAB4DD}">
      <dgm:prSet/>
      <dgm:spPr/>
      <dgm:t>
        <a:bodyPr/>
        <a:lstStyle/>
        <a:p>
          <a:endParaRPr lang="es-PE" sz="1200"/>
        </a:p>
      </dgm:t>
    </dgm:pt>
    <dgm:pt modelId="{FF225629-5838-4751-A421-9C1BF3A6C62D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chemeClr val="tx1"/>
            </a:solidFill>
          </a:endParaRPr>
        </a:p>
      </dgm:t>
    </dgm:pt>
    <dgm:pt modelId="{3CA21EE9-511E-47EC-8AD1-472531C3E551}" type="parTrans" cxnId="{602FB3FC-B6BB-4ED3-B854-AE9246DB2AA5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218F94C9-3399-43DA-BE87-8C5AC73CBC14}" type="sibTrans" cxnId="{602FB3FC-B6BB-4ED3-B854-AE9246DB2AA5}">
      <dgm:prSet/>
      <dgm:spPr/>
      <dgm:t>
        <a:bodyPr/>
        <a:lstStyle/>
        <a:p>
          <a:endParaRPr lang="es-PE" sz="1200"/>
        </a:p>
      </dgm:t>
    </dgm:pt>
    <dgm:pt modelId="{6DD68503-DA99-40B8-BF16-6113E8A92500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chemeClr val="tx1"/>
            </a:solidFill>
          </a:endParaRPr>
        </a:p>
      </dgm:t>
    </dgm:pt>
    <dgm:pt modelId="{DB188B99-2BE3-477D-8551-24B97EF527D8}" type="parTrans" cxnId="{5B9058A2-093C-4DB9-BCB0-DA75F4CD229B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35970BEE-FB73-483C-BC9D-E99CCE45A6EB}" type="sibTrans" cxnId="{5B9058A2-093C-4DB9-BCB0-DA75F4CD229B}">
      <dgm:prSet/>
      <dgm:spPr/>
      <dgm:t>
        <a:bodyPr/>
        <a:lstStyle/>
        <a:p>
          <a:endParaRPr lang="es-PE" sz="1200"/>
        </a:p>
      </dgm:t>
    </dgm:pt>
    <dgm:pt modelId="{0D3CCE03-2B3E-4ECE-8B9B-E8F9357C04CD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chemeClr val="tx1"/>
            </a:solidFill>
          </a:endParaRPr>
        </a:p>
      </dgm:t>
    </dgm:pt>
    <dgm:pt modelId="{BC684F14-172B-42F6-9B4E-6742BB97D3E0}" type="parTrans" cxnId="{C49B96BB-E015-4A2F-A623-91541F109630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/>
        </a:p>
      </dgm:t>
    </dgm:pt>
    <dgm:pt modelId="{68AB451E-317F-408D-A11A-5E5DD2B0FD43}" type="sibTrans" cxnId="{C49B96BB-E015-4A2F-A623-91541F109630}">
      <dgm:prSet/>
      <dgm:spPr/>
      <dgm:t>
        <a:bodyPr/>
        <a:lstStyle/>
        <a:p>
          <a:endParaRPr lang="es-PE" sz="1200"/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Y="52080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2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2" custScaleX="130360" custScaleY="48526"/>
      <dgm:spPr/>
    </dgm:pt>
    <dgm:pt modelId="{95590D24-9E76-4114-9932-B36735A09C93}" type="pres">
      <dgm:prSet presAssocID="{CE286333-225F-4E82-BAF4-48D4149B800F}" presName="hierChild3" presStyleCnt="0"/>
      <dgm:spPr/>
    </dgm:pt>
    <dgm:pt modelId="{3587FBD1-29CB-4D2A-9BA9-6A71FEF090C5}" type="pres">
      <dgm:prSet presAssocID="{767B59CD-9997-4DFF-AE5B-692B6E9EBA0A}" presName="Name19" presStyleLbl="parChTrans1D3" presStyleIdx="0" presStyleCnt="4"/>
      <dgm:spPr/>
    </dgm:pt>
    <dgm:pt modelId="{D6F460E2-60F0-4442-8D38-8C438E02EB4B}" type="pres">
      <dgm:prSet presAssocID="{E4459476-837F-4F6E-AD97-7FB5D02BE012}" presName="Name21" presStyleCnt="0"/>
      <dgm:spPr/>
    </dgm:pt>
    <dgm:pt modelId="{917CD921-59B9-4359-882B-9CD0AF4BF36D}" type="pres">
      <dgm:prSet presAssocID="{E4459476-837F-4F6E-AD97-7FB5D02BE012}" presName="level2Shape" presStyleLbl="node3" presStyleIdx="0" presStyleCnt="4" custScaleY="48864" custLinFactNeighborY="3448"/>
      <dgm:spPr/>
    </dgm:pt>
    <dgm:pt modelId="{B791C39B-0933-4DFC-A5B4-DD8F5D8E006A}" type="pres">
      <dgm:prSet presAssocID="{E4459476-837F-4F6E-AD97-7FB5D02BE012}" presName="hierChild3" presStyleCnt="0"/>
      <dgm:spPr/>
    </dgm:pt>
    <dgm:pt modelId="{51E17DC5-5C55-4A0E-9BA7-F4F4A1E0BED1}" type="pres">
      <dgm:prSet presAssocID="{BC684F14-172B-42F6-9B4E-6742BB97D3E0}" presName="Name19" presStyleLbl="parChTrans1D3" presStyleIdx="1" presStyleCnt="4"/>
      <dgm:spPr/>
    </dgm:pt>
    <dgm:pt modelId="{5943AC76-A0EE-4DB5-A2C6-07C782488D8C}" type="pres">
      <dgm:prSet presAssocID="{0D3CCE03-2B3E-4ECE-8B9B-E8F9357C04CD}" presName="Name21" presStyleCnt="0"/>
      <dgm:spPr/>
    </dgm:pt>
    <dgm:pt modelId="{FCD04726-41D4-45F9-835D-5FC77CE60F4E}" type="pres">
      <dgm:prSet presAssocID="{0D3CCE03-2B3E-4ECE-8B9B-E8F9357C04CD}" presName="level2Shape" presStyleLbl="node3" presStyleIdx="1" presStyleCnt="4" custScaleY="48864" custLinFactNeighborY="3448"/>
      <dgm:spPr/>
    </dgm:pt>
    <dgm:pt modelId="{FFA1B83E-4D91-4BC4-8345-78B9E85EFFF6}" type="pres">
      <dgm:prSet presAssocID="{0D3CCE03-2B3E-4ECE-8B9B-E8F9357C04CD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2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2" custScaleX="130360" custScaleY="52809"/>
      <dgm:spPr/>
    </dgm:pt>
    <dgm:pt modelId="{F17B35C4-F3E5-4666-A4B4-06031F27F260}" type="pres">
      <dgm:prSet presAssocID="{455CF0FA-B92B-4A72-ADB9-4E2FE97F7A43}" presName="hierChild3" presStyleCnt="0"/>
      <dgm:spPr/>
    </dgm:pt>
    <dgm:pt modelId="{69C75942-512E-4A79-9767-D65FB3C6F34D}" type="pres">
      <dgm:prSet presAssocID="{3CA21EE9-511E-47EC-8AD1-472531C3E551}" presName="Name19" presStyleLbl="parChTrans1D3" presStyleIdx="2" presStyleCnt="4"/>
      <dgm:spPr/>
    </dgm:pt>
    <dgm:pt modelId="{2DCD67EB-E3D4-4D58-8D2C-559E35E3E109}" type="pres">
      <dgm:prSet presAssocID="{FF225629-5838-4751-A421-9C1BF3A6C62D}" presName="Name21" presStyleCnt="0"/>
      <dgm:spPr/>
    </dgm:pt>
    <dgm:pt modelId="{E53EEE2B-1C0E-4974-A818-491068BE7B98}" type="pres">
      <dgm:prSet presAssocID="{FF225629-5838-4751-A421-9C1BF3A6C62D}" presName="level2Shape" presStyleLbl="node3" presStyleIdx="2" presStyleCnt="4" custScaleY="49010" custLinFactNeighborY="-1724"/>
      <dgm:spPr/>
    </dgm:pt>
    <dgm:pt modelId="{0E00DB16-7784-49C0-859E-165FD756C99E}" type="pres">
      <dgm:prSet presAssocID="{FF225629-5838-4751-A421-9C1BF3A6C62D}" presName="hierChild3" presStyleCnt="0"/>
      <dgm:spPr/>
    </dgm:pt>
    <dgm:pt modelId="{9FAAB41E-388B-4E8C-9DB9-CE14D753E60A}" type="pres">
      <dgm:prSet presAssocID="{DB188B99-2BE3-477D-8551-24B97EF527D8}" presName="Name19" presStyleLbl="parChTrans1D3" presStyleIdx="3" presStyleCnt="4"/>
      <dgm:spPr/>
    </dgm:pt>
    <dgm:pt modelId="{5F63940F-7F13-449B-BAC9-00B8D945D902}" type="pres">
      <dgm:prSet presAssocID="{6DD68503-DA99-40B8-BF16-6113E8A92500}" presName="Name21" presStyleCnt="0"/>
      <dgm:spPr/>
    </dgm:pt>
    <dgm:pt modelId="{B683F060-8DC8-459D-9E06-CBA1D537B0EE}" type="pres">
      <dgm:prSet presAssocID="{6DD68503-DA99-40B8-BF16-6113E8A92500}" presName="level2Shape" presStyleLbl="node3" presStyleIdx="3" presStyleCnt="4" custScaleY="47910"/>
      <dgm:spPr/>
    </dgm:pt>
    <dgm:pt modelId="{C2423ED2-E26C-44C4-AD95-216BA6538058}" type="pres">
      <dgm:prSet presAssocID="{6DD68503-DA99-40B8-BF16-6113E8A92500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E45D0C16-A7BE-4698-8270-800E76AAB4DD}" srcId="{CE286333-225F-4E82-BAF4-48D4149B800F}" destId="{E4459476-837F-4F6E-AD97-7FB5D02BE012}" srcOrd="0" destOrd="0" parTransId="{767B59CD-9997-4DFF-AE5B-692B6E9EBA0A}" sibTransId="{7BDA3DDA-4DCD-4A0E-BED8-2F9C31593595}"/>
    <dgm:cxn modelId="{10B4B447-88EC-473E-AFEF-423B343B077E}" type="presOf" srcId="{DB188B99-2BE3-477D-8551-24B97EF527D8}" destId="{9FAAB41E-388B-4E8C-9DB9-CE14D753E60A}" srcOrd="0" destOrd="0" presId="urn:microsoft.com/office/officeart/2005/8/layout/hierarchy6"/>
    <dgm:cxn modelId="{EDEAFC51-1569-4988-AB92-E8A80CF7B6B3}" type="presOf" srcId="{BC684F14-172B-42F6-9B4E-6742BB97D3E0}" destId="{51E17DC5-5C55-4A0E-9BA7-F4F4A1E0BED1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47D3FF7F-8A73-4E5C-A232-89AAB6B690AF}" type="presOf" srcId="{FF225629-5838-4751-A421-9C1BF3A6C62D}" destId="{E53EEE2B-1C0E-4974-A818-491068BE7B98}" srcOrd="0" destOrd="0" presId="urn:microsoft.com/office/officeart/2005/8/layout/hierarchy6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7BC3DC96-84C7-40F4-9117-8D01A7EB219A}" type="presOf" srcId="{6DD68503-DA99-40B8-BF16-6113E8A92500}" destId="{B683F060-8DC8-459D-9E06-CBA1D537B0EE}" srcOrd="0" destOrd="0" presId="urn:microsoft.com/office/officeart/2005/8/layout/hierarchy6"/>
    <dgm:cxn modelId="{67299AA0-1985-411A-9C0F-E6C7E9D5DDC3}" type="presOf" srcId="{0D3CCE03-2B3E-4ECE-8B9B-E8F9357C04CD}" destId="{FCD04726-41D4-45F9-835D-5FC77CE60F4E}" srcOrd="0" destOrd="0" presId="urn:microsoft.com/office/officeart/2005/8/layout/hierarchy6"/>
    <dgm:cxn modelId="{5B9058A2-093C-4DB9-BCB0-DA75F4CD229B}" srcId="{455CF0FA-B92B-4A72-ADB9-4E2FE97F7A43}" destId="{6DD68503-DA99-40B8-BF16-6113E8A92500}" srcOrd="1" destOrd="0" parTransId="{DB188B99-2BE3-477D-8551-24B97EF527D8}" sibTransId="{35970BEE-FB73-483C-BC9D-E99CCE45A6EB}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15C781B3-83ED-4FE1-B9FA-B176727FF2BC}" type="presOf" srcId="{3CA21EE9-511E-47EC-8AD1-472531C3E551}" destId="{69C75942-512E-4A79-9767-D65FB3C6F34D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C49B96BB-E015-4A2F-A623-91541F109630}" srcId="{CE286333-225F-4E82-BAF4-48D4149B800F}" destId="{0D3CCE03-2B3E-4ECE-8B9B-E8F9357C04CD}" srcOrd="1" destOrd="0" parTransId="{BC684F14-172B-42F6-9B4E-6742BB97D3E0}" sibTransId="{68AB451E-317F-408D-A11A-5E5DD2B0FD43}"/>
    <dgm:cxn modelId="{0CC0FBD1-9065-490D-8ED4-51E75857F73E}" type="presOf" srcId="{767B59CD-9997-4DFF-AE5B-692B6E9EBA0A}" destId="{3587FBD1-29CB-4D2A-9BA9-6A71FEF090C5}" srcOrd="0" destOrd="0" presId="urn:microsoft.com/office/officeart/2005/8/layout/hierarchy6"/>
    <dgm:cxn modelId="{887506E5-AF43-4D4E-8C23-DA6A71546B33}" type="presOf" srcId="{E4459476-837F-4F6E-AD97-7FB5D02BE012}" destId="{917CD921-59B9-4359-882B-9CD0AF4BF36D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602FB3FC-B6BB-4ED3-B854-AE9246DB2AA5}" srcId="{455CF0FA-B92B-4A72-ADB9-4E2FE97F7A43}" destId="{FF225629-5838-4751-A421-9C1BF3A6C62D}" srcOrd="0" destOrd="0" parTransId="{3CA21EE9-511E-47EC-8AD1-472531C3E551}" sibTransId="{218F94C9-3399-43DA-BE87-8C5AC73CBC14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6F8B8971-42ED-4570-8380-9BC594950CF6}" type="presParOf" srcId="{95590D24-9E76-4114-9932-B36735A09C93}" destId="{3587FBD1-29CB-4D2A-9BA9-6A71FEF090C5}" srcOrd="0" destOrd="0" presId="urn:microsoft.com/office/officeart/2005/8/layout/hierarchy6"/>
    <dgm:cxn modelId="{F9FBDCBD-FD99-4FF4-B6ED-3656242DB27C}" type="presParOf" srcId="{95590D24-9E76-4114-9932-B36735A09C93}" destId="{D6F460E2-60F0-4442-8D38-8C438E02EB4B}" srcOrd="1" destOrd="0" presId="urn:microsoft.com/office/officeart/2005/8/layout/hierarchy6"/>
    <dgm:cxn modelId="{22825D15-4C21-492E-A974-5E2D35E6C065}" type="presParOf" srcId="{D6F460E2-60F0-4442-8D38-8C438E02EB4B}" destId="{917CD921-59B9-4359-882B-9CD0AF4BF36D}" srcOrd="0" destOrd="0" presId="urn:microsoft.com/office/officeart/2005/8/layout/hierarchy6"/>
    <dgm:cxn modelId="{3A22ADAF-B0F4-4BC2-88B5-3569436A4F76}" type="presParOf" srcId="{D6F460E2-60F0-4442-8D38-8C438E02EB4B}" destId="{B791C39B-0933-4DFC-A5B4-DD8F5D8E006A}" srcOrd="1" destOrd="0" presId="urn:microsoft.com/office/officeart/2005/8/layout/hierarchy6"/>
    <dgm:cxn modelId="{932683AF-272E-4A43-A266-2D3F56286E41}" type="presParOf" srcId="{95590D24-9E76-4114-9932-B36735A09C93}" destId="{51E17DC5-5C55-4A0E-9BA7-F4F4A1E0BED1}" srcOrd="2" destOrd="0" presId="urn:microsoft.com/office/officeart/2005/8/layout/hierarchy6"/>
    <dgm:cxn modelId="{F76A8E50-13E2-4A1E-8E69-03EB4EBF49E0}" type="presParOf" srcId="{95590D24-9E76-4114-9932-B36735A09C93}" destId="{5943AC76-A0EE-4DB5-A2C6-07C782488D8C}" srcOrd="3" destOrd="0" presId="urn:microsoft.com/office/officeart/2005/8/layout/hierarchy6"/>
    <dgm:cxn modelId="{A585EFAC-ED50-43F7-B477-DB7D06F0D0E9}" type="presParOf" srcId="{5943AC76-A0EE-4DB5-A2C6-07C782488D8C}" destId="{FCD04726-41D4-45F9-835D-5FC77CE60F4E}" srcOrd="0" destOrd="0" presId="urn:microsoft.com/office/officeart/2005/8/layout/hierarchy6"/>
    <dgm:cxn modelId="{E47B23CB-0ADC-4750-9EEE-5F5D9969D6F0}" type="presParOf" srcId="{5943AC76-A0EE-4DB5-A2C6-07C782488D8C}" destId="{FFA1B83E-4D91-4BC4-8345-78B9E85EFFF6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3DB55856-191B-482A-ACD9-FCAF7CB56392}" type="presParOf" srcId="{F17B35C4-F3E5-4666-A4B4-06031F27F260}" destId="{69C75942-512E-4A79-9767-D65FB3C6F34D}" srcOrd="0" destOrd="0" presId="urn:microsoft.com/office/officeart/2005/8/layout/hierarchy6"/>
    <dgm:cxn modelId="{0D401424-A851-4360-9E87-042C2752E74A}" type="presParOf" srcId="{F17B35C4-F3E5-4666-A4B4-06031F27F260}" destId="{2DCD67EB-E3D4-4D58-8D2C-559E35E3E109}" srcOrd="1" destOrd="0" presId="urn:microsoft.com/office/officeart/2005/8/layout/hierarchy6"/>
    <dgm:cxn modelId="{5A782395-6C08-4DA3-AC42-5B7AEB771DB5}" type="presParOf" srcId="{2DCD67EB-E3D4-4D58-8D2C-559E35E3E109}" destId="{E53EEE2B-1C0E-4974-A818-491068BE7B98}" srcOrd="0" destOrd="0" presId="urn:microsoft.com/office/officeart/2005/8/layout/hierarchy6"/>
    <dgm:cxn modelId="{787B058F-053F-4408-972E-7324669E44FE}" type="presParOf" srcId="{2DCD67EB-E3D4-4D58-8D2C-559E35E3E109}" destId="{0E00DB16-7784-49C0-859E-165FD756C99E}" srcOrd="1" destOrd="0" presId="urn:microsoft.com/office/officeart/2005/8/layout/hierarchy6"/>
    <dgm:cxn modelId="{39620A89-E270-4EBA-AA03-C00F2C97B065}" type="presParOf" srcId="{F17B35C4-F3E5-4666-A4B4-06031F27F260}" destId="{9FAAB41E-388B-4E8C-9DB9-CE14D753E60A}" srcOrd="2" destOrd="0" presId="urn:microsoft.com/office/officeart/2005/8/layout/hierarchy6"/>
    <dgm:cxn modelId="{E9840768-2B06-4648-8C51-07A8A3A59BFB}" type="presParOf" srcId="{F17B35C4-F3E5-4666-A4B4-06031F27F260}" destId="{5F63940F-7F13-449B-BAC9-00B8D945D902}" srcOrd="3" destOrd="0" presId="urn:microsoft.com/office/officeart/2005/8/layout/hierarchy6"/>
    <dgm:cxn modelId="{A253AF99-13C9-408E-8489-841F5E6DD188}" type="presParOf" srcId="{5F63940F-7F13-449B-BAC9-00B8D945D902}" destId="{B683F060-8DC8-459D-9E06-CBA1D537B0EE}" srcOrd="0" destOrd="0" presId="urn:microsoft.com/office/officeart/2005/8/layout/hierarchy6"/>
    <dgm:cxn modelId="{EB439B5C-1189-4BC5-A7C5-C39FDDE57EEF}" type="presParOf" srcId="{5F63940F-7F13-449B-BAC9-00B8D945D902}" destId="{C2423ED2-E26C-44C4-AD95-216BA6538058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F99761-76F7-4C9C-8954-D158D1C9043C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8FB99914-B73F-4DFB-8D5E-F0B0CBC1186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conceptual</a:t>
          </a:r>
        </a:p>
      </dgm:t>
    </dgm:pt>
    <dgm:pt modelId="{7257FC6E-98D5-4865-BFA2-F74AEBEBAE09}" type="par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54DF908-D02C-4EFB-935B-BA98CD823F24}" type="sib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BA6A973-C267-496D-A84A-771E4BBDE82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Antecedentes investigativos</a:t>
          </a:r>
        </a:p>
      </dgm:t>
    </dgm:pt>
    <dgm:pt modelId="{3AB2CD3B-4C92-4486-8F45-99C5F1763498}" type="sib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214AA1-8559-4254-AE3D-8C4B172C457D}" type="par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4F6BE9A-B38B-4522-AE28-E9ECDEDAD030}" type="pres">
      <dgm:prSet presAssocID="{8EF99761-76F7-4C9C-8954-D158D1C9043C}" presName="theList" presStyleCnt="0">
        <dgm:presLayoutVars>
          <dgm:dir/>
          <dgm:animLvl val="lvl"/>
          <dgm:resizeHandles val="exact"/>
        </dgm:presLayoutVars>
      </dgm:prSet>
      <dgm:spPr/>
    </dgm:pt>
    <dgm:pt modelId="{8DCC9E1D-9468-4055-A666-634DBFF74316}" type="pres">
      <dgm:prSet presAssocID="{8FB99914-B73F-4DFB-8D5E-F0B0CBC11864}" presName="compNode" presStyleCnt="0"/>
      <dgm:spPr/>
    </dgm:pt>
    <dgm:pt modelId="{A6B72EB3-A33B-42D4-B430-1E4831AF9DED}" type="pres">
      <dgm:prSet presAssocID="{8FB99914-B73F-4DFB-8D5E-F0B0CBC11864}" presName="aNode" presStyleLbl="bgShp" presStyleIdx="0" presStyleCnt="2" custLinFactNeighborX="470" custLinFactNeighborY="-6730"/>
      <dgm:spPr/>
    </dgm:pt>
    <dgm:pt modelId="{8A71EB7D-1862-4F51-BA1F-54CA07225619}" type="pres">
      <dgm:prSet presAssocID="{8FB99914-B73F-4DFB-8D5E-F0B0CBC11864}" presName="textNode" presStyleLbl="bgShp" presStyleIdx="0" presStyleCnt="2"/>
      <dgm:spPr/>
    </dgm:pt>
    <dgm:pt modelId="{3A6E3DFE-E4F4-4C27-A390-872B3DB5BD39}" type="pres">
      <dgm:prSet presAssocID="{8FB99914-B73F-4DFB-8D5E-F0B0CBC11864}" presName="compChildNode" presStyleCnt="0"/>
      <dgm:spPr/>
    </dgm:pt>
    <dgm:pt modelId="{D059D937-D666-4E28-90FC-6C6661BB1836}" type="pres">
      <dgm:prSet presAssocID="{8FB99914-B73F-4DFB-8D5E-F0B0CBC11864}" presName="theInnerList" presStyleCnt="0"/>
      <dgm:spPr/>
    </dgm:pt>
    <dgm:pt modelId="{52B718B3-7DB9-4A7B-8415-06026700EC28}" type="pres">
      <dgm:prSet presAssocID="{8FB99914-B73F-4DFB-8D5E-F0B0CBC11864}" presName="aSpace" presStyleCnt="0"/>
      <dgm:spPr/>
    </dgm:pt>
    <dgm:pt modelId="{4AD41D6A-5D90-405F-B46B-0591ABC21A52}" type="pres">
      <dgm:prSet presAssocID="{9BA6A973-C267-496D-A84A-771E4BBDE824}" presName="compNode" presStyleCnt="0"/>
      <dgm:spPr/>
    </dgm:pt>
    <dgm:pt modelId="{105166DE-31DF-4993-9543-283E2416691E}" type="pres">
      <dgm:prSet presAssocID="{9BA6A973-C267-496D-A84A-771E4BBDE824}" presName="aNode" presStyleLbl="bgShp" presStyleIdx="1" presStyleCnt="2" custLinFactNeighborX="104" custLinFactNeighborY="335"/>
      <dgm:spPr/>
    </dgm:pt>
    <dgm:pt modelId="{F5FDAAE1-1200-468C-B716-69227D62B14A}" type="pres">
      <dgm:prSet presAssocID="{9BA6A973-C267-496D-A84A-771E4BBDE824}" presName="textNode" presStyleLbl="bgShp" presStyleIdx="1" presStyleCnt="2"/>
      <dgm:spPr/>
    </dgm:pt>
    <dgm:pt modelId="{D63AB97F-225B-4FEF-9588-DF20A984A9D1}" type="pres">
      <dgm:prSet presAssocID="{9BA6A973-C267-496D-A84A-771E4BBDE824}" presName="compChildNode" presStyleCnt="0"/>
      <dgm:spPr/>
    </dgm:pt>
    <dgm:pt modelId="{C9168877-C6FF-4D34-9F89-4489F4E54C93}" type="pres">
      <dgm:prSet presAssocID="{9BA6A973-C267-496D-A84A-771E4BBDE824}" presName="theInnerList" presStyleCnt="0"/>
      <dgm:spPr/>
    </dgm:pt>
  </dgm:ptLst>
  <dgm:cxnLst>
    <dgm:cxn modelId="{8811D008-3657-4276-A5D0-658D4B5DBCBC}" type="presOf" srcId="{8FB99914-B73F-4DFB-8D5E-F0B0CBC11864}" destId="{A6B72EB3-A33B-42D4-B430-1E4831AF9DED}" srcOrd="0" destOrd="0" presId="urn:microsoft.com/office/officeart/2005/8/layout/lProcess2"/>
    <dgm:cxn modelId="{9D114C14-F833-4423-AE27-6543867B269A}" type="presOf" srcId="{9BA6A973-C267-496D-A84A-771E4BBDE824}" destId="{F5FDAAE1-1200-468C-B716-69227D62B14A}" srcOrd="1" destOrd="0" presId="urn:microsoft.com/office/officeart/2005/8/layout/lProcess2"/>
    <dgm:cxn modelId="{47B0A63A-D4F3-4ABC-A558-44F5102AF30B}" srcId="{8EF99761-76F7-4C9C-8954-D158D1C9043C}" destId="{9BA6A973-C267-496D-A84A-771E4BBDE824}" srcOrd="1" destOrd="0" parTransId="{6D214AA1-8559-4254-AE3D-8C4B172C457D}" sibTransId="{3AB2CD3B-4C92-4486-8F45-99C5F1763498}"/>
    <dgm:cxn modelId="{9D29F79F-3BF0-4CF3-9370-D163E5CA9EBA}" srcId="{8EF99761-76F7-4C9C-8954-D158D1C9043C}" destId="{8FB99914-B73F-4DFB-8D5E-F0B0CBC11864}" srcOrd="0" destOrd="0" parTransId="{7257FC6E-98D5-4865-BFA2-F74AEBEBAE09}" sibTransId="{A54DF908-D02C-4EFB-935B-BA98CD823F24}"/>
    <dgm:cxn modelId="{59595FAC-D65D-4067-92D7-F6C7858D5FFB}" type="presOf" srcId="{9BA6A973-C267-496D-A84A-771E4BBDE824}" destId="{105166DE-31DF-4993-9543-283E2416691E}" srcOrd="0" destOrd="0" presId="urn:microsoft.com/office/officeart/2005/8/layout/lProcess2"/>
    <dgm:cxn modelId="{202B2CE4-1547-45E8-9261-2D141B4D7D05}" type="presOf" srcId="{8FB99914-B73F-4DFB-8D5E-F0B0CBC11864}" destId="{8A71EB7D-1862-4F51-BA1F-54CA07225619}" srcOrd="1" destOrd="0" presId="urn:microsoft.com/office/officeart/2005/8/layout/lProcess2"/>
    <dgm:cxn modelId="{CEE312EB-FBC9-4E33-B714-70978ED95EF9}" type="presOf" srcId="{8EF99761-76F7-4C9C-8954-D158D1C9043C}" destId="{C4F6BE9A-B38B-4522-AE28-E9ECDEDAD030}" srcOrd="0" destOrd="0" presId="urn:microsoft.com/office/officeart/2005/8/layout/lProcess2"/>
    <dgm:cxn modelId="{F4653533-29A6-4E41-BAD4-F22038AC6BE9}" type="presParOf" srcId="{C4F6BE9A-B38B-4522-AE28-E9ECDEDAD030}" destId="{8DCC9E1D-9468-4055-A666-634DBFF74316}" srcOrd="0" destOrd="0" presId="urn:microsoft.com/office/officeart/2005/8/layout/lProcess2"/>
    <dgm:cxn modelId="{0C9093B4-800F-4834-BD9D-D93B574F87AB}" type="presParOf" srcId="{8DCC9E1D-9468-4055-A666-634DBFF74316}" destId="{A6B72EB3-A33B-42D4-B430-1E4831AF9DED}" srcOrd="0" destOrd="0" presId="urn:microsoft.com/office/officeart/2005/8/layout/lProcess2"/>
    <dgm:cxn modelId="{9F62C4D9-BF29-4179-A295-DE3C95182212}" type="presParOf" srcId="{8DCC9E1D-9468-4055-A666-634DBFF74316}" destId="{8A71EB7D-1862-4F51-BA1F-54CA07225619}" srcOrd="1" destOrd="0" presId="urn:microsoft.com/office/officeart/2005/8/layout/lProcess2"/>
    <dgm:cxn modelId="{9AF0A785-F313-4A9A-A444-D57B41C04A52}" type="presParOf" srcId="{8DCC9E1D-9468-4055-A666-634DBFF74316}" destId="{3A6E3DFE-E4F4-4C27-A390-872B3DB5BD39}" srcOrd="2" destOrd="0" presId="urn:microsoft.com/office/officeart/2005/8/layout/lProcess2"/>
    <dgm:cxn modelId="{23083F2F-46B8-4CB8-A3E3-9E1A684C1DB1}" type="presParOf" srcId="{3A6E3DFE-E4F4-4C27-A390-872B3DB5BD39}" destId="{D059D937-D666-4E28-90FC-6C6661BB1836}" srcOrd="0" destOrd="0" presId="urn:microsoft.com/office/officeart/2005/8/layout/lProcess2"/>
    <dgm:cxn modelId="{608F1AA1-0711-4254-9E5C-40850E698970}" type="presParOf" srcId="{C4F6BE9A-B38B-4522-AE28-E9ECDEDAD030}" destId="{52B718B3-7DB9-4A7B-8415-06026700EC28}" srcOrd="1" destOrd="0" presId="urn:microsoft.com/office/officeart/2005/8/layout/lProcess2"/>
    <dgm:cxn modelId="{F4A6CFD6-34D9-4326-9D53-28171E6565A4}" type="presParOf" srcId="{C4F6BE9A-B38B-4522-AE28-E9ECDEDAD030}" destId="{4AD41D6A-5D90-405F-B46B-0591ABC21A52}" srcOrd="2" destOrd="0" presId="urn:microsoft.com/office/officeart/2005/8/layout/lProcess2"/>
    <dgm:cxn modelId="{AA045714-1BF5-4DE2-88C2-5D130A120A4F}" type="presParOf" srcId="{4AD41D6A-5D90-405F-B46B-0591ABC21A52}" destId="{105166DE-31DF-4993-9543-283E2416691E}" srcOrd="0" destOrd="0" presId="urn:microsoft.com/office/officeart/2005/8/layout/lProcess2"/>
    <dgm:cxn modelId="{745131D9-DD34-4408-B317-CE37D0E9404B}" type="presParOf" srcId="{4AD41D6A-5D90-405F-B46B-0591ABC21A52}" destId="{F5FDAAE1-1200-468C-B716-69227D62B14A}" srcOrd="1" destOrd="0" presId="urn:microsoft.com/office/officeart/2005/8/layout/lProcess2"/>
    <dgm:cxn modelId="{21C676B3-8BB6-479D-8B14-CEBFAAC85E1B}" type="presParOf" srcId="{4AD41D6A-5D90-405F-B46B-0591ABC21A52}" destId="{D63AB97F-225B-4FEF-9588-DF20A984A9D1}" srcOrd="2" destOrd="0" presId="urn:microsoft.com/office/officeart/2005/8/layout/lProcess2"/>
    <dgm:cxn modelId="{897F1538-79A2-4CD8-9266-9043E65468D2}" type="presParOf" srcId="{D63AB97F-225B-4FEF-9588-DF20A984A9D1}" destId="{C9168877-C6FF-4D34-9F89-4489F4E54C9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Intención analítica</a:t>
          </a:r>
          <a:endParaRPr lang="es-PE" dirty="0">
            <a:solidFill>
              <a:srgbClr val="002F33"/>
            </a:solidFill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/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/>
        </a:p>
      </dgm:t>
    </dgm:pt>
    <dgm:pt modelId="{CE286333-225F-4E82-BAF4-48D4149B800F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No inferencial</a:t>
          </a:r>
          <a:endParaRPr lang="es-PE" dirty="0">
            <a:solidFill>
              <a:srgbClr val="002F33"/>
            </a:solidFill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/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/>
        </a:p>
      </dgm:t>
    </dgm:pt>
    <dgm:pt modelId="{455CF0FA-B92B-4A72-ADB9-4E2FE97F7A43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Inferencial</a:t>
          </a:r>
          <a:endParaRPr lang="es-PE" dirty="0">
            <a:solidFill>
              <a:srgbClr val="002F33"/>
            </a:solidFill>
          </a:endParaRPr>
        </a:p>
      </dgm:t>
    </dgm:pt>
    <dgm:pt modelId="{42B5C6AD-C5D5-4F4C-9A42-0979C144736D}" type="parTrans" cxnId="{0614C1A8-1559-4757-B5A2-C5FB5EF3EE39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/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/>
        </a:p>
      </dgm:t>
    </dgm:pt>
    <dgm:pt modelId="{E4459476-837F-4F6E-AD97-7FB5D02BE012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Describir o Caracterizar</a:t>
          </a:r>
          <a:endParaRPr lang="es-PE" dirty="0">
            <a:solidFill>
              <a:srgbClr val="002F33"/>
            </a:solidFill>
          </a:endParaRPr>
        </a:p>
      </dgm:t>
    </dgm:pt>
    <dgm:pt modelId="{767B59CD-9997-4DFF-AE5B-692B6E9EBA0A}" type="parTrans" cxnId="{E45D0C16-A7BE-4698-8270-800E76AAB4DD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/>
        </a:p>
      </dgm:t>
    </dgm:pt>
    <dgm:pt modelId="{7BDA3DDA-4DCD-4A0E-BED8-2F9C31593595}" type="sibTrans" cxnId="{E45D0C16-A7BE-4698-8270-800E76AAB4DD}">
      <dgm:prSet/>
      <dgm:spPr/>
      <dgm:t>
        <a:bodyPr/>
        <a:lstStyle/>
        <a:p>
          <a:endParaRPr lang="es-PE"/>
        </a:p>
      </dgm:t>
    </dgm:pt>
    <dgm:pt modelId="{FF225629-5838-4751-A421-9C1BF3A6C62D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Prueba de hipótesis</a:t>
          </a:r>
          <a:endParaRPr lang="es-PE" dirty="0">
            <a:solidFill>
              <a:srgbClr val="002F33"/>
            </a:solidFill>
          </a:endParaRPr>
        </a:p>
      </dgm:t>
    </dgm:pt>
    <dgm:pt modelId="{3CA21EE9-511E-47EC-8AD1-472531C3E551}" type="parTrans" cxnId="{602FB3FC-B6BB-4ED3-B854-AE9246DB2AA5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/>
        </a:p>
      </dgm:t>
    </dgm:pt>
    <dgm:pt modelId="{218F94C9-3399-43DA-BE87-8C5AC73CBC14}" type="sibTrans" cxnId="{602FB3FC-B6BB-4ED3-B854-AE9246DB2AA5}">
      <dgm:prSet/>
      <dgm:spPr/>
      <dgm:t>
        <a:bodyPr/>
        <a:lstStyle/>
        <a:p>
          <a:endParaRPr lang="es-PE"/>
        </a:p>
      </dgm:t>
    </dgm:pt>
    <dgm:pt modelId="{6DD68503-DA99-40B8-BF16-6113E8A92500}">
      <dgm:prSet phldrT="[Texto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Estimación puntual</a:t>
          </a:r>
          <a:endParaRPr lang="es-PE" dirty="0">
            <a:solidFill>
              <a:srgbClr val="002F33"/>
            </a:solidFill>
          </a:endParaRPr>
        </a:p>
      </dgm:t>
    </dgm:pt>
    <dgm:pt modelId="{DB188B99-2BE3-477D-8551-24B97EF527D8}" type="parTrans" cxnId="{5B9058A2-093C-4DB9-BCB0-DA75F4CD229B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/>
        </a:p>
      </dgm:t>
    </dgm:pt>
    <dgm:pt modelId="{35970BEE-FB73-483C-BC9D-E99CCE45A6EB}" type="sibTrans" cxnId="{5B9058A2-093C-4DB9-BCB0-DA75F4CD229B}">
      <dgm:prSet/>
      <dgm:spPr/>
      <dgm:t>
        <a:bodyPr/>
        <a:lstStyle/>
        <a:p>
          <a:endParaRPr lang="es-PE"/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Y="52080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2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2" custScaleY="48526"/>
      <dgm:spPr/>
    </dgm:pt>
    <dgm:pt modelId="{95590D24-9E76-4114-9932-B36735A09C93}" type="pres">
      <dgm:prSet presAssocID="{CE286333-225F-4E82-BAF4-48D4149B800F}" presName="hierChild3" presStyleCnt="0"/>
      <dgm:spPr/>
    </dgm:pt>
    <dgm:pt modelId="{3587FBD1-29CB-4D2A-9BA9-6A71FEF090C5}" type="pres">
      <dgm:prSet presAssocID="{767B59CD-9997-4DFF-AE5B-692B6E9EBA0A}" presName="Name19" presStyleLbl="parChTrans1D3" presStyleIdx="0" presStyleCnt="3"/>
      <dgm:spPr/>
    </dgm:pt>
    <dgm:pt modelId="{D6F460E2-60F0-4442-8D38-8C438E02EB4B}" type="pres">
      <dgm:prSet presAssocID="{E4459476-837F-4F6E-AD97-7FB5D02BE012}" presName="Name21" presStyleCnt="0"/>
      <dgm:spPr/>
    </dgm:pt>
    <dgm:pt modelId="{917CD921-59B9-4359-882B-9CD0AF4BF36D}" type="pres">
      <dgm:prSet presAssocID="{E4459476-837F-4F6E-AD97-7FB5D02BE012}" presName="level2Shape" presStyleLbl="node3" presStyleIdx="0" presStyleCnt="3" custScaleY="48864"/>
      <dgm:spPr/>
    </dgm:pt>
    <dgm:pt modelId="{B791C39B-0933-4DFC-A5B4-DD8F5D8E006A}" type="pres">
      <dgm:prSet presAssocID="{E4459476-837F-4F6E-AD97-7FB5D02BE012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2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2" custScaleY="52809"/>
      <dgm:spPr/>
    </dgm:pt>
    <dgm:pt modelId="{F17B35C4-F3E5-4666-A4B4-06031F27F260}" type="pres">
      <dgm:prSet presAssocID="{455CF0FA-B92B-4A72-ADB9-4E2FE97F7A43}" presName="hierChild3" presStyleCnt="0"/>
      <dgm:spPr/>
    </dgm:pt>
    <dgm:pt modelId="{69C75942-512E-4A79-9767-D65FB3C6F34D}" type="pres">
      <dgm:prSet presAssocID="{3CA21EE9-511E-47EC-8AD1-472531C3E551}" presName="Name19" presStyleLbl="parChTrans1D3" presStyleIdx="1" presStyleCnt="3"/>
      <dgm:spPr/>
    </dgm:pt>
    <dgm:pt modelId="{2DCD67EB-E3D4-4D58-8D2C-559E35E3E109}" type="pres">
      <dgm:prSet presAssocID="{FF225629-5838-4751-A421-9C1BF3A6C62D}" presName="Name21" presStyleCnt="0"/>
      <dgm:spPr/>
    </dgm:pt>
    <dgm:pt modelId="{E53EEE2B-1C0E-4974-A818-491068BE7B98}" type="pres">
      <dgm:prSet presAssocID="{FF225629-5838-4751-A421-9C1BF3A6C62D}" presName="level2Shape" presStyleLbl="node3" presStyleIdx="1" presStyleCnt="3" custScaleY="49010"/>
      <dgm:spPr/>
    </dgm:pt>
    <dgm:pt modelId="{0E00DB16-7784-49C0-859E-165FD756C99E}" type="pres">
      <dgm:prSet presAssocID="{FF225629-5838-4751-A421-9C1BF3A6C62D}" presName="hierChild3" presStyleCnt="0"/>
      <dgm:spPr/>
    </dgm:pt>
    <dgm:pt modelId="{9FAAB41E-388B-4E8C-9DB9-CE14D753E60A}" type="pres">
      <dgm:prSet presAssocID="{DB188B99-2BE3-477D-8551-24B97EF527D8}" presName="Name19" presStyleLbl="parChTrans1D3" presStyleIdx="2" presStyleCnt="3"/>
      <dgm:spPr/>
    </dgm:pt>
    <dgm:pt modelId="{5F63940F-7F13-449B-BAC9-00B8D945D902}" type="pres">
      <dgm:prSet presAssocID="{6DD68503-DA99-40B8-BF16-6113E8A92500}" presName="Name21" presStyleCnt="0"/>
      <dgm:spPr/>
    </dgm:pt>
    <dgm:pt modelId="{B683F060-8DC8-459D-9E06-CBA1D537B0EE}" type="pres">
      <dgm:prSet presAssocID="{6DD68503-DA99-40B8-BF16-6113E8A92500}" presName="level2Shape" presStyleLbl="node3" presStyleIdx="2" presStyleCnt="3" custScaleY="47910"/>
      <dgm:spPr/>
    </dgm:pt>
    <dgm:pt modelId="{C2423ED2-E26C-44C4-AD95-216BA6538058}" type="pres">
      <dgm:prSet presAssocID="{6DD68503-DA99-40B8-BF16-6113E8A92500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E45D0C16-A7BE-4698-8270-800E76AAB4DD}" srcId="{CE286333-225F-4E82-BAF4-48D4149B800F}" destId="{E4459476-837F-4F6E-AD97-7FB5D02BE012}" srcOrd="0" destOrd="0" parTransId="{767B59CD-9997-4DFF-AE5B-692B6E9EBA0A}" sibTransId="{7BDA3DDA-4DCD-4A0E-BED8-2F9C31593595}"/>
    <dgm:cxn modelId="{10B4B447-88EC-473E-AFEF-423B343B077E}" type="presOf" srcId="{DB188B99-2BE3-477D-8551-24B97EF527D8}" destId="{9FAAB41E-388B-4E8C-9DB9-CE14D753E60A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47D3FF7F-8A73-4E5C-A232-89AAB6B690AF}" type="presOf" srcId="{FF225629-5838-4751-A421-9C1BF3A6C62D}" destId="{E53EEE2B-1C0E-4974-A818-491068BE7B98}" srcOrd="0" destOrd="0" presId="urn:microsoft.com/office/officeart/2005/8/layout/hierarchy6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7BC3DC96-84C7-40F4-9117-8D01A7EB219A}" type="presOf" srcId="{6DD68503-DA99-40B8-BF16-6113E8A92500}" destId="{B683F060-8DC8-459D-9E06-CBA1D537B0EE}" srcOrd="0" destOrd="0" presId="urn:microsoft.com/office/officeart/2005/8/layout/hierarchy6"/>
    <dgm:cxn modelId="{5B9058A2-093C-4DB9-BCB0-DA75F4CD229B}" srcId="{455CF0FA-B92B-4A72-ADB9-4E2FE97F7A43}" destId="{6DD68503-DA99-40B8-BF16-6113E8A92500}" srcOrd="1" destOrd="0" parTransId="{DB188B99-2BE3-477D-8551-24B97EF527D8}" sibTransId="{35970BEE-FB73-483C-BC9D-E99CCE45A6EB}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15C781B3-83ED-4FE1-B9FA-B176727FF2BC}" type="presOf" srcId="{3CA21EE9-511E-47EC-8AD1-472531C3E551}" destId="{69C75942-512E-4A79-9767-D65FB3C6F34D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0CC0FBD1-9065-490D-8ED4-51E75857F73E}" type="presOf" srcId="{767B59CD-9997-4DFF-AE5B-692B6E9EBA0A}" destId="{3587FBD1-29CB-4D2A-9BA9-6A71FEF090C5}" srcOrd="0" destOrd="0" presId="urn:microsoft.com/office/officeart/2005/8/layout/hierarchy6"/>
    <dgm:cxn modelId="{887506E5-AF43-4D4E-8C23-DA6A71546B33}" type="presOf" srcId="{E4459476-837F-4F6E-AD97-7FB5D02BE012}" destId="{917CD921-59B9-4359-882B-9CD0AF4BF36D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602FB3FC-B6BB-4ED3-B854-AE9246DB2AA5}" srcId="{455CF0FA-B92B-4A72-ADB9-4E2FE97F7A43}" destId="{FF225629-5838-4751-A421-9C1BF3A6C62D}" srcOrd="0" destOrd="0" parTransId="{3CA21EE9-511E-47EC-8AD1-472531C3E551}" sibTransId="{218F94C9-3399-43DA-BE87-8C5AC73CBC14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6F8B8971-42ED-4570-8380-9BC594950CF6}" type="presParOf" srcId="{95590D24-9E76-4114-9932-B36735A09C93}" destId="{3587FBD1-29CB-4D2A-9BA9-6A71FEF090C5}" srcOrd="0" destOrd="0" presId="urn:microsoft.com/office/officeart/2005/8/layout/hierarchy6"/>
    <dgm:cxn modelId="{F9FBDCBD-FD99-4FF4-B6ED-3656242DB27C}" type="presParOf" srcId="{95590D24-9E76-4114-9932-B36735A09C93}" destId="{D6F460E2-60F0-4442-8D38-8C438E02EB4B}" srcOrd="1" destOrd="0" presId="urn:microsoft.com/office/officeart/2005/8/layout/hierarchy6"/>
    <dgm:cxn modelId="{22825D15-4C21-492E-A974-5E2D35E6C065}" type="presParOf" srcId="{D6F460E2-60F0-4442-8D38-8C438E02EB4B}" destId="{917CD921-59B9-4359-882B-9CD0AF4BF36D}" srcOrd="0" destOrd="0" presId="urn:microsoft.com/office/officeart/2005/8/layout/hierarchy6"/>
    <dgm:cxn modelId="{3A22ADAF-B0F4-4BC2-88B5-3569436A4F76}" type="presParOf" srcId="{D6F460E2-60F0-4442-8D38-8C438E02EB4B}" destId="{B791C39B-0933-4DFC-A5B4-DD8F5D8E006A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3DB55856-191B-482A-ACD9-FCAF7CB56392}" type="presParOf" srcId="{F17B35C4-F3E5-4666-A4B4-06031F27F260}" destId="{69C75942-512E-4A79-9767-D65FB3C6F34D}" srcOrd="0" destOrd="0" presId="urn:microsoft.com/office/officeart/2005/8/layout/hierarchy6"/>
    <dgm:cxn modelId="{0D401424-A851-4360-9E87-042C2752E74A}" type="presParOf" srcId="{F17B35C4-F3E5-4666-A4B4-06031F27F260}" destId="{2DCD67EB-E3D4-4D58-8D2C-559E35E3E109}" srcOrd="1" destOrd="0" presId="urn:microsoft.com/office/officeart/2005/8/layout/hierarchy6"/>
    <dgm:cxn modelId="{5A782395-6C08-4DA3-AC42-5B7AEB771DB5}" type="presParOf" srcId="{2DCD67EB-E3D4-4D58-8D2C-559E35E3E109}" destId="{E53EEE2B-1C0E-4974-A818-491068BE7B98}" srcOrd="0" destOrd="0" presId="urn:microsoft.com/office/officeart/2005/8/layout/hierarchy6"/>
    <dgm:cxn modelId="{787B058F-053F-4408-972E-7324669E44FE}" type="presParOf" srcId="{2DCD67EB-E3D4-4D58-8D2C-559E35E3E109}" destId="{0E00DB16-7784-49C0-859E-165FD756C99E}" srcOrd="1" destOrd="0" presId="urn:microsoft.com/office/officeart/2005/8/layout/hierarchy6"/>
    <dgm:cxn modelId="{39620A89-E270-4EBA-AA03-C00F2C97B065}" type="presParOf" srcId="{F17B35C4-F3E5-4666-A4B4-06031F27F260}" destId="{9FAAB41E-388B-4E8C-9DB9-CE14D753E60A}" srcOrd="2" destOrd="0" presId="urn:microsoft.com/office/officeart/2005/8/layout/hierarchy6"/>
    <dgm:cxn modelId="{E9840768-2B06-4648-8C51-07A8A3A59BFB}" type="presParOf" srcId="{F17B35C4-F3E5-4666-A4B4-06031F27F260}" destId="{5F63940F-7F13-449B-BAC9-00B8D945D902}" srcOrd="3" destOrd="0" presId="urn:microsoft.com/office/officeart/2005/8/layout/hierarchy6"/>
    <dgm:cxn modelId="{A253AF99-13C9-408E-8489-841F5E6DD188}" type="presParOf" srcId="{5F63940F-7F13-449B-BAC9-00B8D945D902}" destId="{B683F060-8DC8-459D-9E06-CBA1D537B0EE}" srcOrd="0" destOrd="0" presId="urn:microsoft.com/office/officeart/2005/8/layout/hierarchy6"/>
    <dgm:cxn modelId="{EB439B5C-1189-4BC5-A7C5-C39FDDE57EEF}" type="presParOf" srcId="{5F63940F-7F13-449B-BAC9-00B8D945D902}" destId="{C2423ED2-E26C-44C4-AD95-216BA6538058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dirty="0">
            <a:solidFill>
              <a:srgbClr val="3F8C86"/>
            </a:solidFill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CE286333-225F-4E82-BAF4-48D4149B800F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(Magnitudes físicas)</a:t>
          </a:r>
          <a:endParaRPr lang="es-PE" sz="1200" dirty="0">
            <a:solidFill>
              <a:srgbClr val="3F8C86"/>
            </a:solidFill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455CF0FA-B92B-4A72-ADB9-4E2FE97F7A4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(Dimensiones lógicas)</a:t>
          </a:r>
        </a:p>
      </dgm:t>
    </dgm:pt>
    <dgm:pt modelId="{42B5C6AD-C5D5-4F4C-9A42-0979C144736D}" type="parTrans" cxnId="{0614C1A8-1559-4757-B5A2-C5FB5EF3EE39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E4459476-837F-4F6E-AD97-7FB5D02BE012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rgbClr val="3F8C86"/>
            </a:solidFill>
          </a:endParaRPr>
        </a:p>
      </dgm:t>
    </dgm:pt>
    <dgm:pt modelId="{767B59CD-9997-4DFF-AE5B-692B6E9EBA0A}" type="parTrans" cxnId="{E45D0C16-A7BE-4698-8270-800E76AAB4DD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7BDA3DDA-4DCD-4A0E-BED8-2F9C31593595}" type="sibTrans" cxnId="{E45D0C16-A7BE-4698-8270-800E76AAB4DD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FF225629-5838-4751-A421-9C1BF3A6C62D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rgbClr val="3F8C86"/>
            </a:solidFill>
          </a:endParaRPr>
        </a:p>
      </dgm:t>
    </dgm:pt>
    <dgm:pt modelId="{3CA21EE9-511E-47EC-8AD1-472531C3E551}" type="parTrans" cxnId="{602FB3FC-B6BB-4ED3-B854-AE9246DB2AA5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218F94C9-3399-43DA-BE87-8C5AC73CBC14}" type="sibTrans" cxnId="{602FB3FC-B6BB-4ED3-B854-AE9246DB2AA5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6DD68503-DA99-40B8-BF16-6113E8A92500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rgbClr val="3F8C86"/>
            </a:solidFill>
          </a:endParaRPr>
        </a:p>
      </dgm:t>
    </dgm:pt>
    <dgm:pt modelId="{DB188B99-2BE3-477D-8551-24B97EF527D8}" type="parTrans" cxnId="{5B9058A2-093C-4DB9-BCB0-DA75F4CD229B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35970BEE-FB73-483C-BC9D-E99CCE45A6EB}" type="sibTrans" cxnId="{5B9058A2-093C-4DB9-BCB0-DA75F4CD229B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0D3CCE03-2B3E-4ECE-8B9B-E8F9357C04CD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rgbClr val="3F8C86"/>
            </a:solidFill>
          </a:endParaRPr>
        </a:p>
      </dgm:t>
    </dgm:pt>
    <dgm:pt modelId="{BC684F14-172B-42F6-9B4E-6742BB97D3E0}" type="parTrans" cxnId="{C49B96BB-E015-4A2F-A623-91541F109630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68AB451E-317F-408D-A11A-5E5DD2B0FD43}" type="sibTrans" cxnId="{C49B96BB-E015-4A2F-A623-91541F109630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Y="52080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2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2" custScaleX="130360" custScaleY="48526"/>
      <dgm:spPr/>
    </dgm:pt>
    <dgm:pt modelId="{95590D24-9E76-4114-9932-B36735A09C93}" type="pres">
      <dgm:prSet presAssocID="{CE286333-225F-4E82-BAF4-48D4149B800F}" presName="hierChild3" presStyleCnt="0"/>
      <dgm:spPr/>
    </dgm:pt>
    <dgm:pt modelId="{3587FBD1-29CB-4D2A-9BA9-6A71FEF090C5}" type="pres">
      <dgm:prSet presAssocID="{767B59CD-9997-4DFF-AE5B-692B6E9EBA0A}" presName="Name19" presStyleLbl="parChTrans1D3" presStyleIdx="0" presStyleCnt="4"/>
      <dgm:spPr/>
    </dgm:pt>
    <dgm:pt modelId="{D6F460E2-60F0-4442-8D38-8C438E02EB4B}" type="pres">
      <dgm:prSet presAssocID="{E4459476-837F-4F6E-AD97-7FB5D02BE012}" presName="Name21" presStyleCnt="0"/>
      <dgm:spPr/>
    </dgm:pt>
    <dgm:pt modelId="{917CD921-59B9-4359-882B-9CD0AF4BF36D}" type="pres">
      <dgm:prSet presAssocID="{E4459476-837F-4F6E-AD97-7FB5D02BE012}" presName="level2Shape" presStyleLbl="node3" presStyleIdx="0" presStyleCnt="4" custScaleY="48864" custLinFactNeighborY="3448"/>
      <dgm:spPr/>
    </dgm:pt>
    <dgm:pt modelId="{B791C39B-0933-4DFC-A5B4-DD8F5D8E006A}" type="pres">
      <dgm:prSet presAssocID="{E4459476-837F-4F6E-AD97-7FB5D02BE012}" presName="hierChild3" presStyleCnt="0"/>
      <dgm:spPr/>
    </dgm:pt>
    <dgm:pt modelId="{51E17DC5-5C55-4A0E-9BA7-F4F4A1E0BED1}" type="pres">
      <dgm:prSet presAssocID="{BC684F14-172B-42F6-9B4E-6742BB97D3E0}" presName="Name19" presStyleLbl="parChTrans1D3" presStyleIdx="1" presStyleCnt="4"/>
      <dgm:spPr/>
    </dgm:pt>
    <dgm:pt modelId="{5943AC76-A0EE-4DB5-A2C6-07C782488D8C}" type="pres">
      <dgm:prSet presAssocID="{0D3CCE03-2B3E-4ECE-8B9B-E8F9357C04CD}" presName="Name21" presStyleCnt="0"/>
      <dgm:spPr/>
    </dgm:pt>
    <dgm:pt modelId="{FCD04726-41D4-45F9-835D-5FC77CE60F4E}" type="pres">
      <dgm:prSet presAssocID="{0D3CCE03-2B3E-4ECE-8B9B-E8F9357C04CD}" presName="level2Shape" presStyleLbl="node3" presStyleIdx="1" presStyleCnt="4" custScaleY="48864" custLinFactNeighborY="3448"/>
      <dgm:spPr/>
    </dgm:pt>
    <dgm:pt modelId="{FFA1B83E-4D91-4BC4-8345-78B9E85EFFF6}" type="pres">
      <dgm:prSet presAssocID="{0D3CCE03-2B3E-4ECE-8B9B-E8F9357C04CD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2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2" custScaleX="130360" custScaleY="52809"/>
      <dgm:spPr/>
    </dgm:pt>
    <dgm:pt modelId="{F17B35C4-F3E5-4666-A4B4-06031F27F260}" type="pres">
      <dgm:prSet presAssocID="{455CF0FA-B92B-4A72-ADB9-4E2FE97F7A43}" presName="hierChild3" presStyleCnt="0"/>
      <dgm:spPr/>
    </dgm:pt>
    <dgm:pt modelId="{69C75942-512E-4A79-9767-D65FB3C6F34D}" type="pres">
      <dgm:prSet presAssocID="{3CA21EE9-511E-47EC-8AD1-472531C3E551}" presName="Name19" presStyleLbl="parChTrans1D3" presStyleIdx="2" presStyleCnt="4"/>
      <dgm:spPr/>
    </dgm:pt>
    <dgm:pt modelId="{2DCD67EB-E3D4-4D58-8D2C-559E35E3E109}" type="pres">
      <dgm:prSet presAssocID="{FF225629-5838-4751-A421-9C1BF3A6C62D}" presName="Name21" presStyleCnt="0"/>
      <dgm:spPr/>
    </dgm:pt>
    <dgm:pt modelId="{E53EEE2B-1C0E-4974-A818-491068BE7B98}" type="pres">
      <dgm:prSet presAssocID="{FF225629-5838-4751-A421-9C1BF3A6C62D}" presName="level2Shape" presStyleLbl="node3" presStyleIdx="2" presStyleCnt="4" custScaleY="49010" custLinFactNeighborY="-1724"/>
      <dgm:spPr/>
    </dgm:pt>
    <dgm:pt modelId="{0E00DB16-7784-49C0-859E-165FD756C99E}" type="pres">
      <dgm:prSet presAssocID="{FF225629-5838-4751-A421-9C1BF3A6C62D}" presName="hierChild3" presStyleCnt="0"/>
      <dgm:spPr/>
    </dgm:pt>
    <dgm:pt modelId="{9FAAB41E-388B-4E8C-9DB9-CE14D753E60A}" type="pres">
      <dgm:prSet presAssocID="{DB188B99-2BE3-477D-8551-24B97EF527D8}" presName="Name19" presStyleLbl="parChTrans1D3" presStyleIdx="3" presStyleCnt="4"/>
      <dgm:spPr/>
    </dgm:pt>
    <dgm:pt modelId="{5F63940F-7F13-449B-BAC9-00B8D945D902}" type="pres">
      <dgm:prSet presAssocID="{6DD68503-DA99-40B8-BF16-6113E8A92500}" presName="Name21" presStyleCnt="0"/>
      <dgm:spPr/>
    </dgm:pt>
    <dgm:pt modelId="{B683F060-8DC8-459D-9E06-CBA1D537B0EE}" type="pres">
      <dgm:prSet presAssocID="{6DD68503-DA99-40B8-BF16-6113E8A92500}" presName="level2Shape" presStyleLbl="node3" presStyleIdx="3" presStyleCnt="4" custScaleY="47910"/>
      <dgm:spPr/>
    </dgm:pt>
    <dgm:pt modelId="{C2423ED2-E26C-44C4-AD95-216BA6538058}" type="pres">
      <dgm:prSet presAssocID="{6DD68503-DA99-40B8-BF16-6113E8A92500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E45D0C16-A7BE-4698-8270-800E76AAB4DD}" srcId="{CE286333-225F-4E82-BAF4-48D4149B800F}" destId="{E4459476-837F-4F6E-AD97-7FB5D02BE012}" srcOrd="0" destOrd="0" parTransId="{767B59CD-9997-4DFF-AE5B-692B6E9EBA0A}" sibTransId="{7BDA3DDA-4DCD-4A0E-BED8-2F9C31593595}"/>
    <dgm:cxn modelId="{10B4B447-88EC-473E-AFEF-423B343B077E}" type="presOf" srcId="{DB188B99-2BE3-477D-8551-24B97EF527D8}" destId="{9FAAB41E-388B-4E8C-9DB9-CE14D753E60A}" srcOrd="0" destOrd="0" presId="urn:microsoft.com/office/officeart/2005/8/layout/hierarchy6"/>
    <dgm:cxn modelId="{EDEAFC51-1569-4988-AB92-E8A80CF7B6B3}" type="presOf" srcId="{BC684F14-172B-42F6-9B4E-6742BB97D3E0}" destId="{51E17DC5-5C55-4A0E-9BA7-F4F4A1E0BED1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47D3FF7F-8A73-4E5C-A232-89AAB6B690AF}" type="presOf" srcId="{FF225629-5838-4751-A421-9C1BF3A6C62D}" destId="{E53EEE2B-1C0E-4974-A818-491068BE7B98}" srcOrd="0" destOrd="0" presId="urn:microsoft.com/office/officeart/2005/8/layout/hierarchy6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7BC3DC96-84C7-40F4-9117-8D01A7EB219A}" type="presOf" srcId="{6DD68503-DA99-40B8-BF16-6113E8A92500}" destId="{B683F060-8DC8-459D-9E06-CBA1D537B0EE}" srcOrd="0" destOrd="0" presId="urn:microsoft.com/office/officeart/2005/8/layout/hierarchy6"/>
    <dgm:cxn modelId="{67299AA0-1985-411A-9C0F-E6C7E9D5DDC3}" type="presOf" srcId="{0D3CCE03-2B3E-4ECE-8B9B-E8F9357C04CD}" destId="{FCD04726-41D4-45F9-835D-5FC77CE60F4E}" srcOrd="0" destOrd="0" presId="urn:microsoft.com/office/officeart/2005/8/layout/hierarchy6"/>
    <dgm:cxn modelId="{5B9058A2-093C-4DB9-BCB0-DA75F4CD229B}" srcId="{455CF0FA-B92B-4A72-ADB9-4E2FE97F7A43}" destId="{6DD68503-DA99-40B8-BF16-6113E8A92500}" srcOrd="1" destOrd="0" parTransId="{DB188B99-2BE3-477D-8551-24B97EF527D8}" sibTransId="{35970BEE-FB73-483C-BC9D-E99CCE45A6EB}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15C781B3-83ED-4FE1-B9FA-B176727FF2BC}" type="presOf" srcId="{3CA21EE9-511E-47EC-8AD1-472531C3E551}" destId="{69C75942-512E-4A79-9767-D65FB3C6F34D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C49B96BB-E015-4A2F-A623-91541F109630}" srcId="{CE286333-225F-4E82-BAF4-48D4149B800F}" destId="{0D3CCE03-2B3E-4ECE-8B9B-E8F9357C04CD}" srcOrd="1" destOrd="0" parTransId="{BC684F14-172B-42F6-9B4E-6742BB97D3E0}" sibTransId="{68AB451E-317F-408D-A11A-5E5DD2B0FD43}"/>
    <dgm:cxn modelId="{0CC0FBD1-9065-490D-8ED4-51E75857F73E}" type="presOf" srcId="{767B59CD-9997-4DFF-AE5B-692B6E9EBA0A}" destId="{3587FBD1-29CB-4D2A-9BA9-6A71FEF090C5}" srcOrd="0" destOrd="0" presId="urn:microsoft.com/office/officeart/2005/8/layout/hierarchy6"/>
    <dgm:cxn modelId="{887506E5-AF43-4D4E-8C23-DA6A71546B33}" type="presOf" srcId="{E4459476-837F-4F6E-AD97-7FB5D02BE012}" destId="{917CD921-59B9-4359-882B-9CD0AF4BF36D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602FB3FC-B6BB-4ED3-B854-AE9246DB2AA5}" srcId="{455CF0FA-B92B-4A72-ADB9-4E2FE97F7A43}" destId="{FF225629-5838-4751-A421-9C1BF3A6C62D}" srcOrd="0" destOrd="0" parTransId="{3CA21EE9-511E-47EC-8AD1-472531C3E551}" sibTransId="{218F94C9-3399-43DA-BE87-8C5AC73CBC14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6F8B8971-42ED-4570-8380-9BC594950CF6}" type="presParOf" srcId="{95590D24-9E76-4114-9932-B36735A09C93}" destId="{3587FBD1-29CB-4D2A-9BA9-6A71FEF090C5}" srcOrd="0" destOrd="0" presId="urn:microsoft.com/office/officeart/2005/8/layout/hierarchy6"/>
    <dgm:cxn modelId="{F9FBDCBD-FD99-4FF4-B6ED-3656242DB27C}" type="presParOf" srcId="{95590D24-9E76-4114-9932-B36735A09C93}" destId="{D6F460E2-60F0-4442-8D38-8C438E02EB4B}" srcOrd="1" destOrd="0" presId="urn:microsoft.com/office/officeart/2005/8/layout/hierarchy6"/>
    <dgm:cxn modelId="{22825D15-4C21-492E-A974-5E2D35E6C065}" type="presParOf" srcId="{D6F460E2-60F0-4442-8D38-8C438E02EB4B}" destId="{917CD921-59B9-4359-882B-9CD0AF4BF36D}" srcOrd="0" destOrd="0" presId="urn:microsoft.com/office/officeart/2005/8/layout/hierarchy6"/>
    <dgm:cxn modelId="{3A22ADAF-B0F4-4BC2-88B5-3569436A4F76}" type="presParOf" srcId="{D6F460E2-60F0-4442-8D38-8C438E02EB4B}" destId="{B791C39B-0933-4DFC-A5B4-DD8F5D8E006A}" srcOrd="1" destOrd="0" presId="urn:microsoft.com/office/officeart/2005/8/layout/hierarchy6"/>
    <dgm:cxn modelId="{932683AF-272E-4A43-A266-2D3F56286E41}" type="presParOf" srcId="{95590D24-9E76-4114-9932-B36735A09C93}" destId="{51E17DC5-5C55-4A0E-9BA7-F4F4A1E0BED1}" srcOrd="2" destOrd="0" presId="urn:microsoft.com/office/officeart/2005/8/layout/hierarchy6"/>
    <dgm:cxn modelId="{F76A8E50-13E2-4A1E-8E69-03EB4EBF49E0}" type="presParOf" srcId="{95590D24-9E76-4114-9932-B36735A09C93}" destId="{5943AC76-A0EE-4DB5-A2C6-07C782488D8C}" srcOrd="3" destOrd="0" presId="urn:microsoft.com/office/officeart/2005/8/layout/hierarchy6"/>
    <dgm:cxn modelId="{A585EFAC-ED50-43F7-B477-DB7D06F0D0E9}" type="presParOf" srcId="{5943AC76-A0EE-4DB5-A2C6-07C782488D8C}" destId="{FCD04726-41D4-45F9-835D-5FC77CE60F4E}" srcOrd="0" destOrd="0" presId="urn:microsoft.com/office/officeart/2005/8/layout/hierarchy6"/>
    <dgm:cxn modelId="{E47B23CB-0ADC-4750-9EEE-5F5D9969D6F0}" type="presParOf" srcId="{5943AC76-A0EE-4DB5-A2C6-07C782488D8C}" destId="{FFA1B83E-4D91-4BC4-8345-78B9E85EFFF6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3DB55856-191B-482A-ACD9-FCAF7CB56392}" type="presParOf" srcId="{F17B35C4-F3E5-4666-A4B4-06031F27F260}" destId="{69C75942-512E-4A79-9767-D65FB3C6F34D}" srcOrd="0" destOrd="0" presId="urn:microsoft.com/office/officeart/2005/8/layout/hierarchy6"/>
    <dgm:cxn modelId="{0D401424-A851-4360-9E87-042C2752E74A}" type="presParOf" srcId="{F17B35C4-F3E5-4666-A4B4-06031F27F260}" destId="{2DCD67EB-E3D4-4D58-8D2C-559E35E3E109}" srcOrd="1" destOrd="0" presId="urn:microsoft.com/office/officeart/2005/8/layout/hierarchy6"/>
    <dgm:cxn modelId="{5A782395-6C08-4DA3-AC42-5B7AEB771DB5}" type="presParOf" srcId="{2DCD67EB-E3D4-4D58-8D2C-559E35E3E109}" destId="{E53EEE2B-1C0E-4974-A818-491068BE7B98}" srcOrd="0" destOrd="0" presId="urn:microsoft.com/office/officeart/2005/8/layout/hierarchy6"/>
    <dgm:cxn modelId="{787B058F-053F-4408-972E-7324669E44FE}" type="presParOf" srcId="{2DCD67EB-E3D4-4D58-8D2C-559E35E3E109}" destId="{0E00DB16-7784-49C0-859E-165FD756C99E}" srcOrd="1" destOrd="0" presId="urn:microsoft.com/office/officeart/2005/8/layout/hierarchy6"/>
    <dgm:cxn modelId="{39620A89-E270-4EBA-AA03-C00F2C97B065}" type="presParOf" srcId="{F17B35C4-F3E5-4666-A4B4-06031F27F260}" destId="{9FAAB41E-388B-4E8C-9DB9-CE14D753E60A}" srcOrd="2" destOrd="0" presId="urn:microsoft.com/office/officeart/2005/8/layout/hierarchy6"/>
    <dgm:cxn modelId="{E9840768-2B06-4648-8C51-07A8A3A59BFB}" type="presParOf" srcId="{F17B35C4-F3E5-4666-A4B4-06031F27F260}" destId="{5F63940F-7F13-449B-BAC9-00B8D945D902}" srcOrd="3" destOrd="0" presId="urn:microsoft.com/office/officeart/2005/8/layout/hierarchy6"/>
    <dgm:cxn modelId="{A253AF99-13C9-408E-8489-841F5E6DD188}" type="presParOf" srcId="{5F63940F-7F13-449B-BAC9-00B8D945D902}" destId="{B683F060-8DC8-459D-9E06-CBA1D537B0EE}" srcOrd="0" destOrd="0" presId="urn:microsoft.com/office/officeart/2005/8/layout/hierarchy6"/>
    <dgm:cxn modelId="{EB439B5C-1189-4BC5-A7C5-C39FDDE57EEF}" type="presParOf" srcId="{5F63940F-7F13-449B-BAC9-00B8D945D902}" destId="{C2423ED2-E26C-44C4-AD95-216BA6538058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A3CE1-993D-49CC-8177-692970867087}">
      <dsp:nvSpPr>
        <dsp:cNvPr id="0" name=""/>
        <dsp:cNvSpPr/>
      </dsp:nvSpPr>
      <dsp:spPr>
        <a:xfrm>
          <a:off x="0" y="0"/>
          <a:ext cx="9000000" cy="5400000"/>
        </a:xfrm>
        <a:prstGeom prst="roundRect">
          <a:avLst>
            <a:gd name="adj" fmla="val 8500"/>
          </a:avLst>
        </a:prstGeom>
        <a:solidFill>
          <a:srgbClr val="2C3E01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419100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Campos del conocimiento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</a:p>
      </dsp:txBody>
      <dsp:txXfrm>
        <a:off x="134437" y="134437"/>
        <a:ext cx="8731126" cy="5131126"/>
      </dsp:txXfrm>
    </dsp:sp>
    <dsp:sp modelId="{41E7DC3F-B993-44AB-9059-6B1475FBAB37}">
      <dsp:nvSpPr>
        <dsp:cNvPr id="0" name=""/>
        <dsp:cNvSpPr/>
      </dsp:nvSpPr>
      <dsp:spPr>
        <a:xfrm>
          <a:off x="225000" y="1350000"/>
          <a:ext cx="1350000" cy="1229238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de la salud</a:t>
          </a:r>
          <a:endParaRPr lang="es-PE" sz="1600" kern="12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262803" y="1387803"/>
        <a:ext cx="1274394" cy="1153632"/>
      </dsp:txXfrm>
    </dsp:sp>
    <dsp:sp modelId="{1E03CD73-3674-46E5-94E7-AB85DED5FF27}">
      <dsp:nvSpPr>
        <dsp:cNvPr id="0" name=""/>
        <dsp:cNvSpPr/>
      </dsp:nvSpPr>
      <dsp:spPr>
        <a:xfrm>
          <a:off x="225000" y="2623139"/>
          <a:ext cx="1350000" cy="1229238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sociales</a:t>
          </a:r>
          <a:endParaRPr lang="es-PE" sz="1600" kern="12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262803" y="2660942"/>
        <a:ext cx="1274394" cy="1153632"/>
      </dsp:txXfrm>
    </dsp:sp>
    <dsp:sp modelId="{A23DF5FA-76F6-4DC4-B51D-CA9F62BC6200}">
      <dsp:nvSpPr>
        <dsp:cNvPr id="0" name=""/>
        <dsp:cNvSpPr/>
      </dsp:nvSpPr>
      <dsp:spPr>
        <a:xfrm>
          <a:off x="225000" y="3896279"/>
          <a:ext cx="1350000" cy="1229238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Ingenierías</a:t>
          </a:r>
          <a:endParaRPr lang="es-PE" sz="1600" kern="12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262803" y="3934082"/>
        <a:ext cx="1274394" cy="1153632"/>
      </dsp:txXfrm>
    </dsp:sp>
    <dsp:sp modelId="{D0A9AAE7-B31A-461D-BEDC-441E7247B6B0}">
      <dsp:nvSpPr>
        <dsp:cNvPr id="0" name=""/>
        <dsp:cNvSpPr/>
      </dsp:nvSpPr>
      <dsp:spPr>
        <a:xfrm>
          <a:off x="1800000" y="1350000"/>
          <a:ext cx="6975000" cy="3780000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2400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Áreas del conocimiento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700" kern="1200" dirty="0">
            <a:solidFill>
              <a:schemeClr val="tx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916248" y="1466248"/>
        <a:ext cx="6742504" cy="3547504"/>
      </dsp:txXfrm>
    </dsp:sp>
    <dsp:sp modelId="{F138C023-82B8-4839-AD5B-85CA51C55E23}">
      <dsp:nvSpPr>
        <dsp:cNvPr id="0" name=""/>
        <dsp:cNvSpPr/>
      </dsp:nvSpPr>
      <dsp:spPr>
        <a:xfrm>
          <a:off x="1974375" y="2673000"/>
          <a:ext cx="1395000" cy="695137"/>
        </a:xfrm>
        <a:prstGeom prst="roundRect">
          <a:avLst>
            <a:gd name="adj" fmla="val 10500"/>
          </a:avLst>
        </a:prstGeom>
        <a:solidFill>
          <a:srgbClr val="2C3E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Medicina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995753" y="2694378"/>
        <a:ext cx="1352244" cy="652381"/>
      </dsp:txXfrm>
    </dsp:sp>
    <dsp:sp modelId="{55FC2ECD-6D5E-4B03-B99C-53A7848F7E4F}">
      <dsp:nvSpPr>
        <dsp:cNvPr id="0" name=""/>
        <dsp:cNvSpPr/>
      </dsp:nvSpPr>
      <dsp:spPr>
        <a:xfrm>
          <a:off x="1974375" y="3411314"/>
          <a:ext cx="1395000" cy="695137"/>
        </a:xfrm>
        <a:prstGeom prst="roundRect">
          <a:avLst>
            <a:gd name="adj" fmla="val 10500"/>
          </a:avLst>
        </a:prstGeom>
        <a:solidFill>
          <a:srgbClr val="2C3E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Nutrición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995753" y="3432692"/>
        <a:ext cx="1352244" cy="652381"/>
      </dsp:txXfrm>
    </dsp:sp>
    <dsp:sp modelId="{A686FF19-2296-4A44-89D9-1B7081DA3D30}">
      <dsp:nvSpPr>
        <dsp:cNvPr id="0" name=""/>
        <dsp:cNvSpPr/>
      </dsp:nvSpPr>
      <dsp:spPr>
        <a:xfrm>
          <a:off x="1974375" y="4149628"/>
          <a:ext cx="1395000" cy="695137"/>
        </a:xfrm>
        <a:prstGeom prst="roundRect">
          <a:avLst>
            <a:gd name="adj" fmla="val 10500"/>
          </a:avLst>
        </a:prstGeom>
        <a:solidFill>
          <a:srgbClr val="2C3E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Biología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995753" y="4171006"/>
        <a:ext cx="1352244" cy="652381"/>
      </dsp:txXfrm>
    </dsp:sp>
    <dsp:sp modelId="{91AE78C0-CD46-4452-9FF3-66C1B9A0BF2F}">
      <dsp:nvSpPr>
        <dsp:cNvPr id="0" name=""/>
        <dsp:cNvSpPr/>
      </dsp:nvSpPr>
      <dsp:spPr>
        <a:xfrm>
          <a:off x="3555000" y="2700000"/>
          <a:ext cx="4995000" cy="2160000"/>
        </a:xfrm>
        <a:prstGeom prst="roundRect">
          <a:avLst>
            <a:gd name="adj" fmla="val 10500"/>
          </a:avLst>
        </a:prstGeom>
        <a:solidFill>
          <a:srgbClr val="2C3E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219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Líneas</a:t>
          </a:r>
          <a:r>
            <a:rPr lang="es-ES" sz="28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8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</a:t>
          </a:r>
          <a:r>
            <a:rPr lang="es-ES" sz="28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8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investigación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700" kern="1200" dirty="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3621427" y="2766427"/>
        <a:ext cx="4862146" cy="2027146"/>
      </dsp:txXfrm>
    </dsp:sp>
    <dsp:sp modelId="{2505B73C-A884-4D9E-889B-2F4360F7D4B5}">
      <dsp:nvSpPr>
        <dsp:cNvPr id="0" name=""/>
        <dsp:cNvSpPr/>
      </dsp:nvSpPr>
      <dsp:spPr>
        <a:xfrm>
          <a:off x="3679875" y="3912307"/>
          <a:ext cx="1550084" cy="719999"/>
        </a:xfrm>
        <a:prstGeom prst="roundRect">
          <a:avLst>
            <a:gd name="adj" fmla="val 10500"/>
          </a:avLst>
        </a:prstGeom>
        <a:solidFill>
          <a:srgbClr val="8BBC0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Diabetes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3702017" y="3934449"/>
        <a:ext cx="1505800" cy="675715"/>
      </dsp:txXfrm>
    </dsp:sp>
    <dsp:sp modelId="{A7C8F760-7842-4C18-B58F-7E83CB55C850}">
      <dsp:nvSpPr>
        <dsp:cNvPr id="0" name=""/>
        <dsp:cNvSpPr/>
      </dsp:nvSpPr>
      <dsp:spPr>
        <a:xfrm>
          <a:off x="5274058" y="3912307"/>
          <a:ext cx="1550084" cy="719999"/>
        </a:xfrm>
        <a:prstGeom prst="roundRect">
          <a:avLst>
            <a:gd name="adj" fmla="val 10500"/>
          </a:avLst>
        </a:prstGeom>
        <a:solidFill>
          <a:srgbClr val="FF9C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Hipertensión</a:t>
          </a:r>
        </a:p>
      </dsp:txBody>
      <dsp:txXfrm>
        <a:off x="5296200" y="3934449"/>
        <a:ext cx="1505800" cy="675715"/>
      </dsp:txXfrm>
    </dsp:sp>
    <dsp:sp modelId="{70723DB5-371F-42B8-A0A7-AEEDC144E048}">
      <dsp:nvSpPr>
        <dsp:cNvPr id="0" name=""/>
        <dsp:cNvSpPr/>
      </dsp:nvSpPr>
      <dsp:spPr>
        <a:xfrm>
          <a:off x="6868241" y="3912307"/>
          <a:ext cx="1550084" cy="719999"/>
        </a:xfrm>
        <a:prstGeom prst="roundRect">
          <a:avLst>
            <a:gd name="adj" fmla="val 10500"/>
          </a:avLst>
        </a:prstGeom>
        <a:solidFill>
          <a:srgbClr val="FE705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Cáncer de pulmón</a:t>
          </a:r>
        </a:p>
      </dsp:txBody>
      <dsp:txXfrm>
        <a:off x="6890383" y="3934449"/>
        <a:ext cx="1505800" cy="675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72EB3-A33B-42D4-B430-1E4831AF9DED}">
      <dsp:nvSpPr>
        <dsp:cNvPr id="0" name=""/>
        <dsp:cNvSpPr/>
      </dsp:nvSpPr>
      <dsp:spPr>
        <a:xfrm>
          <a:off x="19134" y="0"/>
          <a:ext cx="3333851" cy="28459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2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Condiciones</a:t>
          </a:r>
          <a:endParaRPr lang="es-ES" sz="1700" kern="12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(Problemas)</a:t>
          </a:r>
          <a:endParaRPr lang="es-PE" sz="16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9134" y="0"/>
        <a:ext cx="3333851" cy="853774"/>
      </dsp:txXfrm>
    </dsp:sp>
    <dsp:sp modelId="{DF46DD6A-E307-4EBB-B9D1-F343F28D72E4}">
      <dsp:nvSpPr>
        <dsp:cNvPr id="0" name=""/>
        <dsp:cNvSpPr/>
      </dsp:nvSpPr>
      <dsp:spPr>
        <a:xfrm>
          <a:off x="336850" y="872190"/>
          <a:ext cx="2667081" cy="484910"/>
        </a:xfrm>
        <a:prstGeom prst="roundRect">
          <a:avLst>
            <a:gd name="adj" fmla="val 10000"/>
          </a:avLst>
        </a:prstGeom>
        <a:solidFill>
          <a:srgbClr val="8BBC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Diabetes</a:t>
          </a:r>
          <a:r>
            <a:rPr lang="es-ES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</a:t>
          </a:r>
          <a:endParaRPr lang="es-PE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1053" y="886393"/>
        <a:ext cx="2638675" cy="456504"/>
      </dsp:txXfrm>
    </dsp:sp>
    <dsp:sp modelId="{D2ED5E80-8388-48A1-AF39-D7BA83C91371}">
      <dsp:nvSpPr>
        <dsp:cNvPr id="0" name=""/>
        <dsp:cNvSpPr/>
      </dsp:nvSpPr>
      <dsp:spPr>
        <a:xfrm>
          <a:off x="336850" y="1534151"/>
          <a:ext cx="2667081" cy="486999"/>
        </a:xfrm>
        <a:prstGeom prst="roundRect">
          <a:avLst>
            <a:gd name="adj" fmla="val 10000"/>
          </a:avLst>
        </a:prstGeom>
        <a:solidFill>
          <a:srgbClr val="FF9C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Fracaso escolar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1114" y="1548415"/>
        <a:ext cx="2638553" cy="458471"/>
      </dsp:txXfrm>
    </dsp:sp>
    <dsp:sp modelId="{2C9118BE-F6F0-47C1-96D0-428174A592FD}">
      <dsp:nvSpPr>
        <dsp:cNvPr id="0" name=""/>
        <dsp:cNvSpPr/>
      </dsp:nvSpPr>
      <dsp:spPr>
        <a:xfrm>
          <a:off x="336850" y="2215974"/>
          <a:ext cx="2667081" cy="486999"/>
        </a:xfrm>
        <a:prstGeom prst="roundRect">
          <a:avLst>
            <a:gd name="adj" fmla="val 10000"/>
          </a:avLst>
        </a:prstGeom>
        <a:solidFill>
          <a:srgbClr val="FE705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Estrés laboral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1114" y="2230238"/>
        <a:ext cx="2638553" cy="458471"/>
      </dsp:txXfrm>
    </dsp:sp>
    <dsp:sp modelId="{105166DE-31DF-4993-9543-283E2416691E}">
      <dsp:nvSpPr>
        <dsp:cNvPr id="0" name=""/>
        <dsp:cNvSpPr/>
      </dsp:nvSpPr>
      <dsp:spPr>
        <a:xfrm>
          <a:off x="3590822" y="0"/>
          <a:ext cx="3333851" cy="28459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2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Situaciones</a:t>
          </a:r>
          <a:endParaRPr lang="es-ES" sz="1700" kern="12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(No son problemas)</a:t>
          </a:r>
          <a:endParaRPr lang="es-PE" sz="1600" kern="12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3590822" y="0"/>
        <a:ext cx="3333851" cy="853774"/>
      </dsp:txXfrm>
    </dsp:sp>
    <dsp:sp modelId="{BEF97FF7-08F3-4CBC-BE0E-F9FF9328D1BB}">
      <dsp:nvSpPr>
        <dsp:cNvPr id="0" name=""/>
        <dsp:cNvSpPr/>
      </dsp:nvSpPr>
      <dsp:spPr>
        <a:xfrm>
          <a:off x="3920741" y="853906"/>
          <a:ext cx="2667081" cy="483865"/>
        </a:xfrm>
        <a:prstGeom prst="roundRect">
          <a:avLst>
            <a:gd name="adj" fmla="val 10000"/>
          </a:avLst>
        </a:prstGeom>
        <a:solidFill>
          <a:srgbClr val="2C3E01">
            <a:alpha val="50196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Rendimiento académico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934913" y="868078"/>
        <a:ext cx="2638737" cy="455521"/>
      </dsp:txXfrm>
    </dsp:sp>
    <dsp:sp modelId="{095FF0B5-DBB7-4331-BCB4-7D2988212D5F}">
      <dsp:nvSpPr>
        <dsp:cNvPr id="0" name=""/>
        <dsp:cNvSpPr/>
      </dsp:nvSpPr>
      <dsp:spPr>
        <a:xfrm>
          <a:off x="3920741" y="1536763"/>
          <a:ext cx="2667081" cy="483865"/>
        </a:xfrm>
        <a:prstGeom prst="roundRect">
          <a:avLst>
            <a:gd name="adj" fmla="val 10000"/>
          </a:avLst>
        </a:prstGeom>
        <a:solidFill>
          <a:srgbClr val="2C3E01">
            <a:alpha val="50196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Calidad de vida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934913" y="1550935"/>
        <a:ext cx="2638737" cy="455521"/>
      </dsp:txXfrm>
    </dsp:sp>
    <dsp:sp modelId="{49CFEE40-C9E7-4C18-84A9-D6828A3F01B4}">
      <dsp:nvSpPr>
        <dsp:cNvPr id="0" name=""/>
        <dsp:cNvSpPr/>
      </dsp:nvSpPr>
      <dsp:spPr>
        <a:xfrm>
          <a:off x="3920741" y="2219620"/>
          <a:ext cx="2667081" cy="483865"/>
        </a:xfrm>
        <a:prstGeom prst="roundRect">
          <a:avLst>
            <a:gd name="adj" fmla="val 10000"/>
          </a:avLst>
        </a:prstGeom>
        <a:solidFill>
          <a:srgbClr val="2C3E01">
            <a:alpha val="50196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Clima laboral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934913" y="2233792"/>
        <a:ext cx="2638737" cy="4555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2877A-9E7C-41D0-B149-CAD770093BCD}">
      <dsp:nvSpPr>
        <dsp:cNvPr id="0" name=""/>
        <dsp:cNvSpPr/>
      </dsp:nvSpPr>
      <dsp:spPr>
        <a:xfrm>
          <a:off x="461906" y="-538793"/>
          <a:ext cx="3219612" cy="3219612"/>
        </a:xfrm>
        <a:prstGeom prst="ellipse">
          <a:avLst/>
        </a:prstGeom>
        <a:solidFill>
          <a:srgbClr val="2C3E01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>
            <a:solidFill>
              <a:srgbClr val="2C3E01"/>
            </a:solidFill>
          </a:endParaRPr>
        </a:p>
      </dsp:txBody>
      <dsp:txXfrm>
        <a:off x="833400" y="-105384"/>
        <a:ext cx="2476625" cy="1021607"/>
      </dsp:txXfrm>
    </dsp:sp>
    <dsp:sp modelId="{A5353BC0-1FEF-4FF3-93AD-92C42388FB8A}">
      <dsp:nvSpPr>
        <dsp:cNvPr id="0" name=""/>
        <dsp:cNvSpPr/>
      </dsp:nvSpPr>
      <dsp:spPr>
        <a:xfrm>
          <a:off x="1357233" y="357729"/>
          <a:ext cx="3219612" cy="3219612"/>
        </a:xfrm>
        <a:prstGeom prst="ellipse">
          <a:avLst/>
        </a:prstGeom>
        <a:solidFill>
          <a:srgbClr val="2C3E01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</dsp:txBody>
      <dsp:txXfrm>
        <a:off x="3090870" y="729223"/>
        <a:ext cx="1238312" cy="2476625"/>
      </dsp:txXfrm>
    </dsp:sp>
    <dsp:sp modelId="{94989142-3C5F-409A-B23C-C489ACBBF5AA}">
      <dsp:nvSpPr>
        <dsp:cNvPr id="0" name=""/>
        <dsp:cNvSpPr/>
      </dsp:nvSpPr>
      <dsp:spPr>
        <a:xfrm>
          <a:off x="444889" y="1285894"/>
          <a:ext cx="3219612" cy="3219612"/>
        </a:xfrm>
        <a:prstGeom prst="ellipse">
          <a:avLst/>
        </a:prstGeom>
        <a:solidFill>
          <a:srgbClr val="2C3E01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</dsp:txBody>
      <dsp:txXfrm>
        <a:off x="816382" y="3050489"/>
        <a:ext cx="2476625" cy="1021607"/>
      </dsp:txXfrm>
    </dsp:sp>
    <dsp:sp modelId="{8DB4FC11-9D14-43FF-981E-8F12843661DF}">
      <dsp:nvSpPr>
        <dsp:cNvPr id="0" name=""/>
        <dsp:cNvSpPr/>
      </dsp:nvSpPr>
      <dsp:spPr>
        <a:xfrm>
          <a:off x="-467454" y="364639"/>
          <a:ext cx="3219612" cy="3219612"/>
        </a:xfrm>
        <a:prstGeom prst="ellipse">
          <a:avLst/>
        </a:prstGeom>
        <a:solidFill>
          <a:srgbClr val="2C3E01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</dsp:txBody>
      <dsp:txXfrm>
        <a:off x="-219792" y="736133"/>
        <a:ext cx="1238312" cy="24766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FA1A3-FBE3-41E8-B004-0C0425BCEB5D}">
      <dsp:nvSpPr>
        <dsp:cNvPr id="0" name=""/>
        <dsp:cNvSpPr/>
      </dsp:nvSpPr>
      <dsp:spPr>
        <a:xfrm>
          <a:off x="0" y="0"/>
          <a:ext cx="10096494" cy="4318000"/>
        </a:xfrm>
        <a:prstGeom prst="rightArrow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0451F-7668-489E-8E80-E00522DF16DA}">
      <dsp:nvSpPr>
        <dsp:cNvPr id="0" name=""/>
        <dsp:cNvSpPr/>
      </dsp:nvSpPr>
      <dsp:spPr>
        <a:xfrm>
          <a:off x="84552" y="1438999"/>
          <a:ext cx="1487794" cy="1440001"/>
        </a:xfrm>
        <a:prstGeom prst="roundRect">
          <a:avLst/>
        </a:prstGeom>
        <a:solidFill>
          <a:srgbClr val="522601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Diagnóstico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54847" y="1509294"/>
        <a:ext cx="1347204" cy="1299411"/>
      </dsp:txXfrm>
    </dsp:sp>
    <dsp:sp modelId="{6045E224-7CDB-4A24-8469-C91F49F70881}">
      <dsp:nvSpPr>
        <dsp:cNvPr id="0" name=""/>
        <dsp:cNvSpPr/>
      </dsp:nvSpPr>
      <dsp:spPr>
        <a:xfrm>
          <a:off x="1722200" y="1438999"/>
          <a:ext cx="1487794" cy="1440001"/>
        </a:xfrm>
        <a:prstGeom prst="roundRect">
          <a:avLst/>
        </a:prstGeom>
        <a:solidFill>
          <a:srgbClr val="522601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Prevalencia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792495" y="1509294"/>
        <a:ext cx="1347204" cy="1299411"/>
      </dsp:txXfrm>
    </dsp:sp>
    <dsp:sp modelId="{D0EF9B13-1F66-4E94-A595-6621CC3C13F3}">
      <dsp:nvSpPr>
        <dsp:cNvPr id="0" name=""/>
        <dsp:cNvSpPr/>
      </dsp:nvSpPr>
      <dsp:spPr>
        <a:xfrm>
          <a:off x="3359849" y="1438999"/>
          <a:ext cx="1487794" cy="1440001"/>
        </a:xfrm>
        <a:prstGeom prst="roundRect">
          <a:avLst/>
        </a:prstGeom>
        <a:solidFill>
          <a:srgbClr val="522601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Factores de riesgo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3430144" y="1509294"/>
        <a:ext cx="1347204" cy="1299411"/>
      </dsp:txXfrm>
    </dsp:sp>
    <dsp:sp modelId="{9B281340-A275-4DDA-ABD5-33AA8FCAD5B2}">
      <dsp:nvSpPr>
        <dsp:cNvPr id="0" name=""/>
        <dsp:cNvSpPr/>
      </dsp:nvSpPr>
      <dsp:spPr>
        <a:xfrm>
          <a:off x="4997497" y="1438999"/>
          <a:ext cx="1487794" cy="1440001"/>
        </a:xfrm>
        <a:prstGeom prst="roundRect">
          <a:avLst/>
        </a:prstGeom>
        <a:solidFill>
          <a:srgbClr val="522601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4</a:t>
          </a:r>
          <a:endParaRPr lang="es-ES" sz="1400" kern="12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Causas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 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5067792" y="1509294"/>
        <a:ext cx="1347204" cy="1299411"/>
      </dsp:txXfrm>
    </dsp:sp>
    <dsp:sp modelId="{B1E6ABE5-CBA1-4C39-8CD3-434E34C5432C}">
      <dsp:nvSpPr>
        <dsp:cNvPr id="0" name=""/>
        <dsp:cNvSpPr/>
      </dsp:nvSpPr>
      <dsp:spPr>
        <a:xfrm>
          <a:off x="6633356" y="1438999"/>
          <a:ext cx="1487794" cy="1440001"/>
        </a:xfrm>
        <a:prstGeom prst="roundRect">
          <a:avLst/>
        </a:prstGeom>
        <a:solidFill>
          <a:srgbClr val="522601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Pronóstico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6703651" y="1509294"/>
        <a:ext cx="1347204" cy="1299411"/>
      </dsp:txXfrm>
    </dsp:sp>
    <dsp:sp modelId="{5544FCBA-306B-4215-9502-2F41E8328C35}">
      <dsp:nvSpPr>
        <dsp:cNvPr id="0" name=""/>
        <dsp:cNvSpPr/>
      </dsp:nvSpPr>
      <dsp:spPr>
        <a:xfrm>
          <a:off x="8262228" y="1438999"/>
          <a:ext cx="1487794" cy="1440001"/>
        </a:xfrm>
        <a:prstGeom prst="roundRect">
          <a:avLst/>
        </a:prstGeom>
        <a:solidFill>
          <a:srgbClr val="522601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Tratamiento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8332523" y="1509294"/>
        <a:ext cx="1347204" cy="12994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1764864" y="500249"/>
          <a:ext cx="1486395" cy="55099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Población objeto de estudio</a:t>
          </a:r>
          <a:endParaRPr lang="es-PE" sz="1200" kern="1200" dirty="0">
            <a:solidFill>
              <a:srgbClr val="231F1F"/>
            </a:solidFill>
            <a:latin typeface="Open Sans "/>
          </a:endParaRPr>
        </a:p>
      </dsp:txBody>
      <dsp:txXfrm>
        <a:off x="1781002" y="516387"/>
        <a:ext cx="1454119" cy="518718"/>
      </dsp:txXfrm>
    </dsp:sp>
    <dsp:sp modelId="{C19AEB6E-0293-4058-9520-D9FB95C623AD}">
      <dsp:nvSpPr>
        <dsp:cNvPr id="0" name=""/>
        <dsp:cNvSpPr/>
      </dsp:nvSpPr>
      <dsp:spPr>
        <a:xfrm>
          <a:off x="1666063" y="1051244"/>
          <a:ext cx="841998" cy="279217"/>
        </a:xfrm>
        <a:custGeom>
          <a:avLst/>
          <a:gdLst/>
          <a:ahLst/>
          <a:cxnLst/>
          <a:rect l="0" t="0" r="0" b="0"/>
          <a:pathLst>
            <a:path>
              <a:moveTo>
                <a:pt x="841998" y="0"/>
              </a:moveTo>
              <a:lnTo>
                <a:pt x="841998" y="139608"/>
              </a:lnTo>
              <a:lnTo>
                <a:pt x="0" y="139608"/>
              </a:lnTo>
              <a:lnTo>
                <a:pt x="0" y="279217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983584" y="1330461"/>
          <a:ext cx="1364956" cy="33873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Sujetos</a:t>
          </a:r>
          <a:endParaRPr lang="es-PE" sz="1200" kern="1200" dirty="0">
            <a:solidFill>
              <a:srgbClr val="231F1F"/>
            </a:solidFill>
            <a:latin typeface="Open Sans "/>
          </a:endParaRPr>
        </a:p>
      </dsp:txBody>
      <dsp:txXfrm>
        <a:off x="993505" y="1340382"/>
        <a:ext cx="1345114" cy="318891"/>
      </dsp:txXfrm>
    </dsp:sp>
    <dsp:sp modelId="{B95ABF72-E292-49EA-8105-673F2B16A16E}">
      <dsp:nvSpPr>
        <dsp:cNvPr id="0" name=""/>
        <dsp:cNvSpPr/>
      </dsp:nvSpPr>
      <dsp:spPr>
        <a:xfrm>
          <a:off x="2462342" y="1051244"/>
          <a:ext cx="91440" cy="7794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9467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1679465" y="1830711"/>
          <a:ext cx="1657192" cy="57850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Hechos, fenómenos o acontecimientos</a:t>
          </a:r>
        </a:p>
      </dsp:txBody>
      <dsp:txXfrm>
        <a:off x="1696409" y="1847655"/>
        <a:ext cx="1623304" cy="544616"/>
      </dsp:txXfrm>
    </dsp:sp>
    <dsp:sp modelId="{7BD74083-B012-4D01-9E4D-2B7E7315ABFE}">
      <dsp:nvSpPr>
        <dsp:cNvPr id="0" name=""/>
        <dsp:cNvSpPr/>
      </dsp:nvSpPr>
      <dsp:spPr>
        <a:xfrm>
          <a:off x="2508062" y="1051244"/>
          <a:ext cx="822334" cy="279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8"/>
              </a:lnTo>
              <a:lnTo>
                <a:pt x="822334" y="139608"/>
              </a:lnTo>
              <a:lnTo>
                <a:pt x="822334" y="279217"/>
              </a:lnTo>
            </a:path>
          </a:pathLst>
        </a:custGeom>
        <a:noFill/>
        <a:ln w="3492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04F9A-5999-4688-A109-5EBF5AC4D5C3}">
      <dsp:nvSpPr>
        <dsp:cNvPr id="0" name=""/>
        <dsp:cNvSpPr/>
      </dsp:nvSpPr>
      <dsp:spPr>
        <a:xfrm>
          <a:off x="2647918" y="1330461"/>
          <a:ext cx="1364956" cy="36863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Objetos</a:t>
          </a:r>
        </a:p>
      </dsp:txBody>
      <dsp:txXfrm>
        <a:off x="2658715" y="1341258"/>
        <a:ext cx="1343362" cy="3470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3235523" y="736959"/>
          <a:ext cx="1656953" cy="57529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kern="1200" dirty="0">
            <a:solidFill>
              <a:schemeClr val="tx1"/>
            </a:solidFill>
          </a:endParaRPr>
        </a:p>
      </dsp:txBody>
      <dsp:txXfrm>
        <a:off x="3252373" y="753809"/>
        <a:ext cx="1623253" cy="541594"/>
      </dsp:txXfrm>
    </dsp:sp>
    <dsp:sp modelId="{C19AEB6E-0293-4058-9520-D9FB95C623AD}">
      <dsp:nvSpPr>
        <dsp:cNvPr id="0" name=""/>
        <dsp:cNvSpPr/>
      </dsp:nvSpPr>
      <dsp:spPr>
        <a:xfrm>
          <a:off x="190996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2154039" y="0"/>
              </a:moveTo>
              <a:lnTo>
                <a:pt x="2154039" y="220927"/>
              </a:lnTo>
              <a:lnTo>
                <a:pt x="0" y="220927"/>
              </a:lnTo>
              <a:lnTo>
                <a:pt x="0" y="441854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829958" y="1754107"/>
          <a:ext cx="2160004" cy="53603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(Dimensiones lógicas)</a:t>
          </a:r>
          <a:endParaRPr lang="es-PE" sz="1200" kern="1200" dirty="0">
            <a:solidFill>
              <a:schemeClr val="tx1"/>
            </a:solidFill>
          </a:endParaRPr>
        </a:p>
      </dsp:txBody>
      <dsp:txXfrm>
        <a:off x="845658" y="1769807"/>
        <a:ext cx="2128604" cy="504635"/>
      </dsp:txXfrm>
    </dsp:sp>
    <dsp:sp modelId="{3587FBD1-29CB-4D2A-9BA9-6A71FEF090C5}">
      <dsp:nvSpPr>
        <dsp:cNvPr id="0" name=""/>
        <dsp:cNvSpPr/>
      </dsp:nvSpPr>
      <dsp:spPr>
        <a:xfrm>
          <a:off x="832941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39970"/>
              </a:lnTo>
              <a:lnTo>
                <a:pt x="0" y="239970"/>
              </a:lnTo>
              <a:lnTo>
                <a:pt x="0" y="479941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D921-59B9-4359-882B-9CD0AF4BF36D}">
      <dsp:nvSpPr>
        <dsp:cNvPr id="0" name=""/>
        <dsp:cNvSpPr/>
      </dsp:nvSpPr>
      <dsp:spPr>
        <a:xfrm>
          <a:off x="4464" y="2770085"/>
          <a:ext cx="1656953" cy="53976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chemeClr val="tx1"/>
            </a:solidFill>
          </a:endParaRPr>
        </a:p>
      </dsp:txBody>
      <dsp:txXfrm>
        <a:off x="20273" y="2785894"/>
        <a:ext cx="1625335" cy="508151"/>
      </dsp:txXfrm>
    </dsp:sp>
    <dsp:sp modelId="{51E17DC5-5C55-4A0E-9BA7-F4F4A1E0BED1}">
      <dsp:nvSpPr>
        <dsp:cNvPr id="0" name=""/>
        <dsp:cNvSpPr/>
      </dsp:nvSpPr>
      <dsp:spPr>
        <a:xfrm>
          <a:off x="1909960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970"/>
              </a:lnTo>
              <a:lnTo>
                <a:pt x="1077019" y="239970"/>
              </a:lnTo>
              <a:lnTo>
                <a:pt x="1077019" y="479941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04726-41D4-45F9-835D-5FC77CE60F4E}">
      <dsp:nvSpPr>
        <dsp:cNvPr id="0" name=""/>
        <dsp:cNvSpPr/>
      </dsp:nvSpPr>
      <dsp:spPr>
        <a:xfrm>
          <a:off x="2158503" y="2770085"/>
          <a:ext cx="1656953" cy="53976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chemeClr val="tx1"/>
            </a:solidFill>
          </a:endParaRPr>
        </a:p>
      </dsp:txBody>
      <dsp:txXfrm>
        <a:off x="2174312" y="2785894"/>
        <a:ext cx="1625335" cy="508151"/>
      </dsp:txXfrm>
    </dsp:sp>
    <dsp:sp modelId="{B95ABF72-E292-49EA-8105-673F2B16A16E}">
      <dsp:nvSpPr>
        <dsp:cNvPr id="0" name=""/>
        <dsp:cNvSpPr/>
      </dsp:nvSpPr>
      <dsp:spPr>
        <a:xfrm>
          <a:off x="406400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2154039" y="220927"/>
              </a:lnTo>
              <a:lnTo>
                <a:pt x="2154039" y="441854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5138037" y="1754107"/>
          <a:ext cx="2160004" cy="58334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(Magnitudes físicas)</a:t>
          </a:r>
        </a:p>
      </dsp:txBody>
      <dsp:txXfrm>
        <a:off x="5155123" y="1771193"/>
        <a:ext cx="2125832" cy="549174"/>
      </dsp:txXfrm>
    </dsp:sp>
    <dsp:sp modelId="{69C75942-512E-4A79-9767-D65FB3C6F34D}">
      <dsp:nvSpPr>
        <dsp:cNvPr id="0" name=""/>
        <dsp:cNvSpPr/>
      </dsp:nvSpPr>
      <dsp:spPr>
        <a:xfrm>
          <a:off x="5141019" y="2337454"/>
          <a:ext cx="1077019" cy="422810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11405"/>
              </a:lnTo>
              <a:lnTo>
                <a:pt x="0" y="211405"/>
              </a:lnTo>
              <a:lnTo>
                <a:pt x="0" y="422810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EEE2B-1C0E-4974-A818-491068BE7B98}">
      <dsp:nvSpPr>
        <dsp:cNvPr id="0" name=""/>
        <dsp:cNvSpPr/>
      </dsp:nvSpPr>
      <dsp:spPr>
        <a:xfrm>
          <a:off x="4312542" y="2760264"/>
          <a:ext cx="1656953" cy="54138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chemeClr val="tx1"/>
            </a:solidFill>
          </a:endParaRPr>
        </a:p>
      </dsp:txBody>
      <dsp:txXfrm>
        <a:off x="4328399" y="2776121"/>
        <a:ext cx="1625239" cy="509667"/>
      </dsp:txXfrm>
    </dsp:sp>
    <dsp:sp modelId="{9FAAB41E-388B-4E8C-9DB9-CE14D753E60A}">
      <dsp:nvSpPr>
        <dsp:cNvPr id="0" name=""/>
        <dsp:cNvSpPr/>
      </dsp:nvSpPr>
      <dsp:spPr>
        <a:xfrm>
          <a:off x="6218039" y="2337454"/>
          <a:ext cx="107701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1077019" y="220927"/>
              </a:lnTo>
              <a:lnTo>
                <a:pt x="1077019" y="441854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3F060-8DC8-459D-9E06-CBA1D537B0EE}">
      <dsp:nvSpPr>
        <dsp:cNvPr id="0" name=""/>
        <dsp:cNvSpPr/>
      </dsp:nvSpPr>
      <dsp:spPr>
        <a:xfrm>
          <a:off x="6466582" y="2779308"/>
          <a:ext cx="1656953" cy="52923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chemeClr val="tx1"/>
            </a:solidFill>
          </a:endParaRPr>
        </a:p>
      </dsp:txBody>
      <dsp:txXfrm>
        <a:off x="6482083" y="2794809"/>
        <a:ext cx="1625951" cy="4982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72EB3-A33B-42D4-B430-1E4831AF9DED}">
      <dsp:nvSpPr>
        <dsp:cNvPr id="0" name=""/>
        <dsp:cNvSpPr/>
      </dsp:nvSpPr>
      <dsp:spPr>
        <a:xfrm>
          <a:off x="19134" y="0"/>
          <a:ext cx="3333851" cy="28459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conceptual</a:t>
          </a:r>
        </a:p>
      </dsp:txBody>
      <dsp:txXfrm>
        <a:off x="19134" y="0"/>
        <a:ext cx="3333851" cy="853774"/>
      </dsp:txXfrm>
    </dsp:sp>
    <dsp:sp modelId="{105166DE-31DF-4993-9543-283E2416691E}">
      <dsp:nvSpPr>
        <dsp:cNvPr id="0" name=""/>
        <dsp:cNvSpPr/>
      </dsp:nvSpPr>
      <dsp:spPr>
        <a:xfrm>
          <a:off x="3590822" y="0"/>
          <a:ext cx="3333851" cy="28459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Antecedentes investigativos</a:t>
          </a:r>
        </a:p>
      </dsp:txBody>
      <dsp:txXfrm>
        <a:off x="3590822" y="0"/>
        <a:ext cx="3333851" cy="8537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2204243" y="271268"/>
          <a:ext cx="2254249" cy="78267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Intención analítica</a:t>
          </a:r>
          <a:endParaRPr lang="es-PE" sz="1700" kern="1200" dirty="0">
            <a:solidFill>
              <a:srgbClr val="002F33"/>
            </a:solidFill>
          </a:endParaRPr>
        </a:p>
      </dsp:txBody>
      <dsp:txXfrm>
        <a:off x="2227167" y="294192"/>
        <a:ext cx="2208401" cy="736827"/>
      </dsp:txXfrm>
    </dsp:sp>
    <dsp:sp modelId="{C19AEB6E-0293-4058-9520-D9FB95C623AD}">
      <dsp:nvSpPr>
        <dsp:cNvPr id="0" name=""/>
        <dsp:cNvSpPr/>
      </dsp:nvSpPr>
      <dsp:spPr>
        <a:xfrm>
          <a:off x="1133475" y="1053944"/>
          <a:ext cx="2197893" cy="601133"/>
        </a:xfrm>
        <a:custGeom>
          <a:avLst/>
          <a:gdLst/>
          <a:ahLst/>
          <a:cxnLst/>
          <a:rect l="0" t="0" r="0" b="0"/>
          <a:pathLst>
            <a:path>
              <a:moveTo>
                <a:pt x="2197893" y="0"/>
              </a:moveTo>
              <a:lnTo>
                <a:pt x="2197893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6350" y="1655077"/>
          <a:ext cx="2254249" cy="72926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No inferencial</a:t>
          </a:r>
          <a:endParaRPr lang="es-PE" sz="1700" kern="1200" dirty="0">
            <a:solidFill>
              <a:srgbClr val="002F33"/>
            </a:solidFill>
          </a:endParaRPr>
        </a:p>
      </dsp:txBody>
      <dsp:txXfrm>
        <a:off x="27709" y="1676436"/>
        <a:ext cx="2211531" cy="686546"/>
      </dsp:txXfrm>
    </dsp:sp>
    <dsp:sp modelId="{3587FBD1-29CB-4D2A-9BA9-6A71FEF090C5}">
      <dsp:nvSpPr>
        <dsp:cNvPr id="0" name=""/>
        <dsp:cNvSpPr/>
      </dsp:nvSpPr>
      <dsp:spPr>
        <a:xfrm>
          <a:off x="1087755" y="2384342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D921-59B9-4359-882B-9CD0AF4BF36D}">
      <dsp:nvSpPr>
        <dsp:cNvPr id="0" name=""/>
        <dsp:cNvSpPr/>
      </dsp:nvSpPr>
      <dsp:spPr>
        <a:xfrm>
          <a:off x="6350" y="2985476"/>
          <a:ext cx="2254249" cy="73434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Describir o Caracterizar</a:t>
          </a:r>
          <a:endParaRPr lang="es-PE" sz="1700" kern="1200" dirty="0">
            <a:solidFill>
              <a:srgbClr val="002F33"/>
            </a:solidFill>
          </a:endParaRPr>
        </a:p>
      </dsp:txBody>
      <dsp:txXfrm>
        <a:off x="27858" y="3006984"/>
        <a:ext cx="2211233" cy="691328"/>
      </dsp:txXfrm>
    </dsp:sp>
    <dsp:sp modelId="{B95ABF72-E292-49EA-8105-673F2B16A16E}">
      <dsp:nvSpPr>
        <dsp:cNvPr id="0" name=""/>
        <dsp:cNvSpPr/>
      </dsp:nvSpPr>
      <dsp:spPr>
        <a:xfrm>
          <a:off x="3331368" y="1053944"/>
          <a:ext cx="2197893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197893" y="300566"/>
              </a:lnTo>
              <a:lnTo>
                <a:pt x="2197893" y="601133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4402137" y="1655077"/>
          <a:ext cx="2254249" cy="79363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Inferencial</a:t>
          </a:r>
          <a:endParaRPr lang="es-PE" sz="1700" kern="1200" dirty="0">
            <a:solidFill>
              <a:srgbClr val="002F33"/>
            </a:solidFill>
          </a:endParaRPr>
        </a:p>
      </dsp:txBody>
      <dsp:txXfrm>
        <a:off x="4425382" y="1678322"/>
        <a:ext cx="2207759" cy="747141"/>
      </dsp:txXfrm>
    </dsp:sp>
    <dsp:sp modelId="{69C75942-512E-4A79-9767-D65FB3C6F34D}">
      <dsp:nvSpPr>
        <dsp:cNvPr id="0" name=""/>
        <dsp:cNvSpPr/>
      </dsp:nvSpPr>
      <dsp:spPr>
        <a:xfrm>
          <a:off x="4064000" y="2448709"/>
          <a:ext cx="1465262" cy="601133"/>
        </a:xfrm>
        <a:custGeom>
          <a:avLst/>
          <a:gdLst/>
          <a:ahLst/>
          <a:cxnLst/>
          <a:rect l="0" t="0" r="0" b="0"/>
          <a:pathLst>
            <a:path>
              <a:moveTo>
                <a:pt x="1465262" y="0"/>
              </a:moveTo>
              <a:lnTo>
                <a:pt x="1465262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EEE2B-1C0E-4974-A818-491068BE7B98}">
      <dsp:nvSpPr>
        <dsp:cNvPr id="0" name=""/>
        <dsp:cNvSpPr/>
      </dsp:nvSpPr>
      <dsp:spPr>
        <a:xfrm>
          <a:off x="2936875" y="3049842"/>
          <a:ext cx="2254249" cy="73653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Prueba de hipótesis</a:t>
          </a:r>
          <a:endParaRPr lang="es-PE" sz="1700" kern="1200" dirty="0">
            <a:solidFill>
              <a:srgbClr val="002F33"/>
            </a:solidFill>
          </a:endParaRPr>
        </a:p>
      </dsp:txBody>
      <dsp:txXfrm>
        <a:off x="2958447" y="3071414"/>
        <a:ext cx="2211105" cy="693394"/>
      </dsp:txXfrm>
    </dsp:sp>
    <dsp:sp modelId="{9FAAB41E-388B-4E8C-9DB9-CE14D753E60A}">
      <dsp:nvSpPr>
        <dsp:cNvPr id="0" name=""/>
        <dsp:cNvSpPr/>
      </dsp:nvSpPr>
      <dsp:spPr>
        <a:xfrm>
          <a:off x="5529262" y="2448709"/>
          <a:ext cx="1465262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1465262" y="300566"/>
              </a:lnTo>
              <a:lnTo>
                <a:pt x="1465262" y="601133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3F060-8DC8-459D-9E06-CBA1D537B0EE}">
      <dsp:nvSpPr>
        <dsp:cNvPr id="0" name=""/>
        <dsp:cNvSpPr/>
      </dsp:nvSpPr>
      <dsp:spPr>
        <a:xfrm>
          <a:off x="5867400" y="3049842"/>
          <a:ext cx="2254249" cy="720007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Estimación puntual</a:t>
          </a:r>
          <a:endParaRPr lang="es-PE" sz="1700" kern="1200" dirty="0">
            <a:solidFill>
              <a:srgbClr val="002F33"/>
            </a:solidFill>
          </a:endParaRPr>
        </a:p>
      </dsp:txBody>
      <dsp:txXfrm>
        <a:off x="5888488" y="3070930"/>
        <a:ext cx="2212073" cy="6778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3235523" y="736959"/>
          <a:ext cx="1656953" cy="57529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kern="1200" dirty="0">
            <a:solidFill>
              <a:srgbClr val="3F8C86"/>
            </a:solidFill>
          </a:endParaRPr>
        </a:p>
      </dsp:txBody>
      <dsp:txXfrm>
        <a:off x="3252373" y="753809"/>
        <a:ext cx="1623253" cy="541594"/>
      </dsp:txXfrm>
    </dsp:sp>
    <dsp:sp modelId="{C19AEB6E-0293-4058-9520-D9FB95C623AD}">
      <dsp:nvSpPr>
        <dsp:cNvPr id="0" name=""/>
        <dsp:cNvSpPr/>
      </dsp:nvSpPr>
      <dsp:spPr>
        <a:xfrm>
          <a:off x="190996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2154039" y="0"/>
              </a:moveTo>
              <a:lnTo>
                <a:pt x="2154039" y="220927"/>
              </a:lnTo>
              <a:lnTo>
                <a:pt x="0" y="220927"/>
              </a:lnTo>
              <a:lnTo>
                <a:pt x="0" y="441854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829958" y="1754107"/>
          <a:ext cx="2160004" cy="53603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(Magnitudes físicas)</a:t>
          </a:r>
          <a:endParaRPr lang="es-PE" sz="1200" kern="1200" dirty="0">
            <a:solidFill>
              <a:srgbClr val="3F8C86"/>
            </a:solidFill>
          </a:endParaRPr>
        </a:p>
      </dsp:txBody>
      <dsp:txXfrm>
        <a:off x="845658" y="1769807"/>
        <a:ext cx="2128604" cy="504635"/>
      </dsp:txXfrm>
    </dsp:sp>
    <dsp:sp modelId="{3587FBD1-29CB-4D2A-9BA9-6A71FEF090C5}">
      <dsp:nvSpPr>
        <dsp:cNvPr id="0" name=""/>
        <dsp:cNvSpPr/>
      </dsp:nvSpPr>
      <dsp:spPr>
        <a:xfrm>
          <a:off x="832941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39970"/>
              </a:lnTo>
              <a:lnTo>
                <a:pt x="0" y="239970"/>
              </a:lnTo>
              <a:lnTo>
                <a:pt x="0" y="479941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D921-59B9-4359-882B-9CD0AF4BF36D}">
      <dsp:nvSpPr>
        <dsp:cNvPr id="0" name=""/>
        <dsp:cNvSpPr/>
      </dsp:nvSpPr>
      <dsp:spPr>
        <a:xfrm>
          <a:off x="4464" y="2770085"/>
          <a:ext cx="1656953" cy="53976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rgbClr val="3F8C86"/>
            </a:solidFill>
          </a:endParaRPr>
        </a:p>
      </dsp:txBody>
      <dsp:txXfrm>
        <a:off x="20273" y="2785894"/>
        <a:ext cx="1625335" cy="508151"/>
      </dsp:txXfrm>
    </dsp:sp>
    <dsp:sp modelId="{51E17DC5-5C55-4A0E-9BA7-F4F4A1E0BED1}">
      <dsp:nvSpPr>
        <dsp:cNvPr id="0" name=""/>
        <dsp:cNvSpPr/>
      </dsp:nvSpPr>
      <dsp:spPr>
        <a:xfrm>
          <a:off x="1909960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970"/>
              </a:lnTo>
              <a:lnTo>
                <a:pt x="1077019" y="239970"/>
              </a:lnTo>
              <a:lnTo>
                <a:pt x="1077019" y="479941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04726-41D4-45F9-835D-5FC77CE60F4E}">
      <dsp:nvSpPr>
        <dsp:cNvPr id="0" name=""/>
        <dsp:cNvSpPr/>
      </dsp:nvSpPr>
      <dsp:spPr>
        <a:xfrm>
          <a:off x="2158503" y="2770085"/>
          <a:ext cx="1656953" cy="53976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rgbClr val="3F8C86"/>
            </a:solidFill>
          </a:endParaRPr>
        </a:p>
      </dsp:txBody>
      <dsp:txXfrm>
        <a:off x="2174312" y="2785894"/>
        <a:ext cx="1625335" cy="508151"/>
      </dsp:txXfrm>
    </dsp:sp>
    <dsp:sp modelId="{B95ABF72-E292-49EA-8105-673F2B16A16E}">
      <dsp:nvSpPr>
        <dsp:cNvPr id="0" name=""/>
        <dsp:cNvSpPr/>
      </dsp:nvSpPr>
      <dsp:spPr>
        <a:xfrm>
          <a:off x="406400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2154039" y="220927"/>
              </a:lnTo>
              <a:lnTo>
                <a:pt x="2154039" y="441854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5138037" y="1754107"/>
          <a:ext cx="2160004" cy="58334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(Dimensiones lógicas)</a:t>
          </a:r>
        </a:p>
      </dsp:txBody>
      <dsp:txXfrm>
        <a:off x="5155123" y="1771193"/>
        <a:ext cx="2125832" cy="549174"/>
      </dsp:txXfrm>
    </dsp:sp>
    <dsp:sp modelId="{69C75942-512E-4A79-9767-D65FB3C6F34D}">
      <dsp:nvSpPr>
        <dsp:cNvPr id="0" name=""/>
        <dsp:cNvSpPr/>
      </dsp:nvSpPr>
      <dsp:spPr>
        <a:xfrm>
          <a:off x="5141019" y="2337454"/>
          <a:ext cx="1077019" cy="422810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11405"/>
              </a:lnTo>
              <a:lnTo>
                <a:pt x="0" y="211405"/>
              </a:lnTo>
              <a:lnTo>
                <a:pt x="0" y="422810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EEE2B-1C0E-4974-A818-491068BE7B98}">
      <dsp:nvSpPr>
        <dsp:cNvPr id="0" name=""/>
        <dsp:cNvSpPr/>
      </dsp:nvSpPr>
      <dsp:spPr>
        <a:xfrm>
          <a:off x="4312542" y="2760264"/>
          <a:ext cx="1656953" cy="54138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rgbClr val="3F8C86"/>
            </a:solidFill>
          </a:endParaRPr>
        </a:p>
      </dsp:txBody>
      <dsp:txXfrm>
        <a:off x="4328399" y="2776121"/>
        <a:ext cx="1625239" cy="509667"/>
      </dsp:txXfrm>
    </dsp:sp>
    <dsp:sp modelId="{9FAAB41E-388B-4E8C-9DB9-CE14D753E60A}">
      <dsp:nvSpPr>
        <dsp:cNvPr id="0" name=""/>
        <dsp:cNvSpPr/>
      </dsp:nvSpPr>
      <dsp:spPr>
        <a:xfrm>
          <a:off x="6218039" y="2337454"/>
          <a:ext cx="107701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1077019" y="220927"/>
              </a:lnTo>
              <a:lnTo>
                <a:pt x="1077019" y="441854"/>
              </a:lnTo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3F060-8DC8-459D-9E06-CBA1D537B0EE}">
      <dsp:nvSpPr>
        <dsp:cNvPr id="0" name=""/>
        <dsp:cNvSpPr/>
      </dsp:nvSpPr>
      <dsp:spPr>
        <a:xfrm>
          <a:off x="6466582" y="2779308"/>
          <a:ext cx="1656953" cy="52923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3F8C86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rgbClr val="3F8C86"/>
            </a:solidFill>
          </a:endParaRPr>
        </a:p>
      </dsp:txBody>
      <dsp:txXfrm>
        <a:off x="6482083" y="2794809"/>
        <a:ext cx="1625951" cy="498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A24B254-E73B-401F-A588-FAC3ACFAE3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F99982-3268-4686-9536-DB0E5475C4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BD46-F69C-4EED-92C3-F48866101E75}" type="datetimeFigureOut">
              <a:rPr lang="es-PE" smtClean="0"/>
              <a:t>6/04/2024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81AC76B-D407-4165-B5E4-8AF8ED21CD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23D3C3-3C60-4BA3-A895-2E7C88EB6F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5059F-2CAE-45B9-80EB-D3F8DE7DE74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6353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6T17:28:45.7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3746 0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6D28A-990E-48D1-A505-182C2D152A86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068C2-BCC4-4259-AFE2-AEDB6FB318D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595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9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068C2-BCC4-4259-AFE2-AEDB6FB318DE}" type="slidenum">
              <a:rPr lang="es-ES" smtClean="0"/>
              <a:t>59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127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>
            <a:extLst>
              <a:ext uri="{FF2B5EF4-FFF2-40B4-BE49-F238E27FC236}">
                <a16:creationId xmlns:a16="http://schemas.microsoft.com/office/drawing/2014/main" id="{3AD7E22B-BBE6-4383-8BAC-C53BADB40C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>
            <a:extLst>
              <a:ext uri="{FF2B5EF4-FFF2-40B4-BE49-F238E27FC236}">
                <a16:creationId xmlns:a16="http://schemas.microsoft.com/office/drawing/2014/main" id="{B814C2E9-B31B-407E-91BE-AD4D3FE07A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4340" name="3 Marcador de número de diapositiva">
            <a:extLst>
              <a:ext uri="{FF2B5EF4-FFF2-40B4-BE49-F238E27FC236}">
                <a16:creationId xmlns:a16="http://schemas.microsoft.com/office/drawing/2014/main" id="{12A8BA70-DA61-49F3-92E8-EC602C051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F7DA7F-242E-460F-B3A9-2B800E5265ED}" type="slidenum">
              <a:rPr lang="es-MX" altLang="es-PE"/>
              <a:pPr eaLnBrk="1" hangingPunct="1"/>
              <a:t>110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A5FB8C7A-5FA9-4FB7-868E-ADB1E94151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6EE8ABA6-A63C-4DB2-A05E-D23121B8A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CBC6A22D-0B96-42AA-8B29-BA49EE0C3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845B4A-4D4B-4480-9A7E-85EA1D20DDCD}" type="slidenum">
              <a:rPr lang="es-MX" altLang="es-PE"/>
              <a:pPr eaLnBrk="1" hangingPunct="1"/>
              <a:t>111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>
            <a:extLst>
              <a:ext uri="{FF2B5EF4-FFF2-40B4-BE49-F238E27FC236}">
                <a16:creationId xmlns:a16="http://schemas.microsoft.com/office/drawing/2014/main" id="{E4E536E5-1ADC-43BE-96B8-49A59087F6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>
            <a:extLst>
              <a:ext uri="{FF2B5EF4-FFF2-40B4-BE49-F238E27FC236}">
                <a16:creationId xmlns:a16="http://schemas.microsoft.com/office/drawing/2014/main" id="{743CCD8B-7947-4C70-B523-E1035020B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6388" name="3 Marcador de número de diapositiva">
            <a:extLst>
              <a:ext uri="{FF2B5EF4-FFF2-40B4-BE49-F238E27FC236}">
                <a16:creationId xmlns:a16="http://schemas.microsoft.com/office/drawing/2014/main" id="{BC527A14-2784-47A9-A712-8FE8EF48D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1E6BD3-F089-40B2-9555-4C1FA9283467}" type="slidenum">
              <a:rPr lang="es-MX" altLang="es-PE"/>
              <a:pPr eaLnBrk="1" hangingPunct="1"/>
              <a:t>112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>
            <a:extLst>
              <a:ext uri="{FF2B5EF4-FFF2-40B4-BE49-F238E27FC236}">
                <a16:creationId xmlns:a16="http://schemas.microsoft.com/office/drawing/2014/main" id="{6348E0ED-61E0-4BB7-9FFA-60CEC75AC8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>
            <a:extLst>
              <a:ext uri="{FF2B5EF4-FFF2-40B4-BE49-F238E27FC236}">
                <a16:creationId xmlns:a16="http://schemas.microsoft.com/office/drawing/2014/main" id="{EFCE2A68-9AC9-40CE-9A4C-95E8021611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7412" name="3 Marcador de número de diapositiva">
            <a:extLst>
              <a:ext uri="{FF2B5EF4-FFF2-40B4-BE49-F238E27FC236}">
                <a16:creationId xmlns:a16="http://schemas.microsoft.com/office/drawing/2014/main" id="{B7C616F3-06C4-4413-89BD-CD248D4C6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E607BE-4941-4C91-A1E5-3C2AF3FDD2C5}" type="slidenum">
              <a:rPr lang="es-MX" altLang="es-PE"/>
              <a:pPr eaLnBrk="1" hangingPunct="1"/>
              <a:t>114</a:t>
            </a:fld>
            <a:endParaRPr lang="es-MX" altLang="es-P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603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61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047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70B5-2641-4048-A5B7-426327B0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6" y="365087"/>
            <a:ext cx="10515819" cy="831928"/>
          </a:xfrm>
          <a:prstGeom prst="rect">
            <a:avLst/>
          </a:prstGeom>
        </p:spPr>
        <p:txBody>
          <a:bodyPr anchor="ctr"/>
          <a:lstStyle>
            <a:lvl1pPr>
              <a:defRPr sz="3598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68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222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11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892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116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489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299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003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499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3A1C0-04AB-4A18-8834-240D64DFE0D8}" type="datetimeFigureOut">
              <a:rPr lang="es-ES" smtClean="0"/>
              <a:t>06/04/2024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28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4.w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o 61">
            <a:extLst>
              <a:ext uri="{FF2B5EF4-FFF2-40B4-BE49-F238E27FC236}">
                <a16:creationId xmlns:a16="http://schemas.microsoft.com/office/drawing/2014/main" id="{43F2C118-36E3-4028-A01E-4171771FC084}"/>
              </a:ext>
            </a:extLst>
          </p:cNvPr>
          <p:cNvGrpSpPr/>
          <p:nvPr/>
        </p:nvGrpSpPr>
        <p:grpSpPr>
          <a:xfrm>
            <a:off x="2045375" y="1733550"/>
            <a:ext cx="8101251" cy="2603718"/>
            <a:chOff x="3008691" y="3046020"/>
            <a:chExt cx="5652000" cy="1816536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5A321545-9C8B-41CE-9C7E-DB7FD7E8F205}"/>
                </a:ext>
              </a:extLst>
            </p:cNvPr>
            <p:cNvSpPr/>
            <p:nvPr/>
          </p:nvSpPr>
          <p:spPr>
            <a:xfrm>
              <a:off x="3008691" y="3494556"/>
              <a:ext cx="5652000" cy="1368000"/>
            </a:xfrm>
            <a:prstGeom prst="rect">
              <a:avLst/>
            </a:prstGeom>
            <a:solidFill>
              <a:srgbClr val="E85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srgbClr val="FFC000"/>
                </a:solidFill>
              </a:endParaRPr>
            </a:p>
          </p:txBody>
        </p: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989D6DAB-914F-4EC5-831C-FA679BCB1153}"/>
                </a:ext>
              </a:extLst>
            </p:cNvPr>
            <p:cNvGrpSpPr/>
            <p:nvPr/>
          </p:nvGrpSpPr>
          <p:grpSpPr>
            <a:xfrm>
              <a:off x="3426752" y="3046020"/>
              <a:ext cx="4881769" cy="1545069"/>
              <a:chOff x="3426752" y="3046020"/>
              <a:chExt cx="4881769" cy="1545069"/>
            </a:xfrm>
          </p:grpSpPr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30A68C79-BDE8-4791-8546-A7AB3D27B980}"/>
                  </a:ext>
                </a:extLst>
              </p:cNvPr>
              <p:cNvSpPr txBox="1"/>
              <p:nvPr/>
            </p:nvSpPr>
            <p:spPr>
              <a:xfrm>
                <a:off x="3771347" y="3852975"/>
                <a:ext cx="740717" cy="738114"/>
              </a:xfrm>
              <a:custGeom>
                <a:avLst/>
                <a:gdLst/>
                <a:ahLst/>
                <a:cxnLst/>
                <a:rect l="l" t="t" r="r" b="b"/>
                <a:pathLst>
                  <a:path w="740717" h="738114">
                    <a:moveTo>
                      <a:pt x="458911" y="0"/>
                    </a:moveTo>
                    <a:cubicBezTo>
                      <a:pt x="534962" y="0"/>
                      <a:pt x="619174" y="9203"/>
                      <a:pt x="711547" y="27608"/>
                    </a:cubicBezTo>
                    <a:cubicBezTo>
                      <a:pt x="711547" y="78309"/>
                      <a:pt x="713804" y="134739"/>
                      <a:pt x="718319" y="196900"/>
                    </a:cubicBezTo>
                    <a:cubicBezTo>
                      <a:pt x="693316" y="188566"/>
                      <a:pt x="673087" y="182228"/>
                      <a:pt x="657634" y="177887"/>
                    </a:cubicBezTo>
                    <a:cubicBezTo>
                      <a:pt x="642181" y="173546"/>
                      <a:pt x="624123" y="169553"/>
                      <a:pt x="603461" y="165907"/>
                    </a:cubicBezTo>
                    <a:cubicBezTo>
                      <a:pt x="582798" y="162260"/>
                      <a:pt x="563178" y="159569"/>
                      <a:pt x="544599" y="157833"/>
                    </a:cubicBezTo>
                    <a:cubicBezTo>
                      <a:pt x="526020" y="156096"/>
                      <a:pt x="509438" y="155228"/>
                      <a:pt x="494853" y="155228"/>
                    </a:cubicBezTo>
                    <a:cubicBezTo>
                      <a:pt x="456654" y="155228"/>
                      <a:pt x="420538" y="160698"/>
                      <a:pt x="386506" y="171636"/>
                    </a:cubicBezTo>
                    <a:cubicBezTo>
                      <a:pt x="352474" y="182575"/>
                      <a:pt x="323217" y="199418"/>
                      <a:pt x="298735" y="222164"/>
                    </a:cubicBezTo>
                    <a:cubicBezTo>
                      <a:pt x="274253" y="244910"/>
                      <a:pt x="255934" y="272083"/>
                      <a:pt x="243780" y="303684"/>
                    </a:cubicBezTo>
                    <a:cubicBezTo>
                      <a:pt x="231626" y="335285"/>
                      <a:pt x="225549" y="368623"/>
                      <a:pt x="225549" y="403697"/>
                    </a:cubicBezTo>
                    <a:cubicBezTo>
                      <a:pt x="225549" y="439465"/>
                      <a:pt x="232494" y="471327"/>
                      <a:pt x="246385" y="499282"/>
                    </a:cubicBezTo>
                    <a:cubicBezTo>
                      <a:pt x="260275" y="527237"/>
                      <a:pt x="282327" y="548507"/>
                      <a:pt x="312539" y="563092"/>
                    </a:cubicBezTo>
                    <a:cubicBezTo>
                      <a:pt x="342751" y="577677"/>
                      <a:pt x="376436" y="584969"/>
                      <a:pt x="413593" y="584969"/>
                    </a:cubicBezTo>
                    <a:cubicBezTo>
                      <a:pt x="444500" y="584969"/>
                      <a:pt x="478358" y="580455"/>
                      <a:pt x="515168" y="571426"/>
                    </a:cubicBezTo>
                    <a:lnTo>
                      <a:pt x="521110" y="458391"/>
                    </a:lnTo>
                    <a:cubicBezTo>
                      <a:pt x="498489" y="457349"/>
                      <a:pt x="485089" y="456828"/>
                      <a:pt x="480911" y="456828"/>
                    </a:cubicBezTo>
                    <a:lnTo>
                      <a:pt x="425574" y="457349"/>
                    </a:lnTo>
                    <a:lnTo>
                      <a:pt x="429220" y="393279"/>
                    </a:lnTo>
                    <a:cubicBezTo>
                      <a:pt x="429567" y="386334"/>
                      <a:pt x="430088" y="376350"/>
                      <a:pt x="430783" y="363327"/>
                    </a:cubicBezTo>
                    <a:cubicBezTo>
                      <a:pt x="431477" y="350305"/>
                      <a:pt x="431825" y="332507"/>
                      <a:pt x="431825" y="309935"/>
                    </a:cubicBezTo>
                    <a:cubicBezTo>
                      <a:pt x="479400" y="310630"/>
                      <a:pt x="524718" y="310977"/>
                      <a:pt x="567779" y="310977"/>
                    </a:cubicBezTo>
                    <a:cubicBezTo>
                      <a:pt x="641399" y="310977"/>
                      <a:pt x="699045" y="310630"/>
                      <a:pt x="740717" y="309935"/>
                    </a:cubicBezTo>
                    <a:cubicBezTo>
                      <a:pt x="736214" y="357510"/>
                      <a:pt x="731623" y="424880"/>
                      <a:pt x="726946" y="512044"/>
                    </a:cubicBezTo>
                    <a:cubicBezTo>
                      <a:pt x="722269" y="599207"/>
                      <a:pt x="719409" y="665014"/>
                      <a:pt x="718367" y="709464"/>
                    </a:cubicBezTo>
                    <a:cubicBezTo>
                      <a:pt x="678426" y="716757"/>
                      <a:pt x="645347" y="722052"/>
                      <a:pt x="619128" y="725352"/>
                    </a:cubicBezTo>
                    <a:cubicBezTo>
                      <a:pt x="592910" y="728651"/>
                      <a:pt x="561394" y="731602"/>
                      <a:pt x="524581" y="734207"/>
                    </a:cubicBezTo>
                    <a:cubicBezTo>
                      <a:pt x="487768" y="736811"/>
                      <a:pt x="454950" y="738114"/>
                      <a:pt x="426127" y="738114"/>
                    </a:cubicBezTo>
                    <a:cubicBezTo>
                      <a:pt x="378894" y="738114"/>
                      <a:pt x="332530" y="734294"/>
                      <a:pt x="287035" y="726654"/>
                    </a:cubicBezTo>
                    <a:cubicBezTo>
                      <a:pt x="241541" y="719014"/>
                      <a:pt x="200821" y="706686"/>
                      <a:pt x="164876" y="689670"/>
                    </a:cubicBezTo>
                    <a:cubicBezTo>
                      <a:pt x="128932" y="672654"/>
                      <a:pt x="98977" y="649561"/>
                      <a:pt x="75013" y="620391"/>
                    </a:cubicBezTo>
                    <a:cubicBezTo>
                      <a:pt x="51049" y="591220"/>
                      <a:pt x="32556" y="556667"/>
                      <a:pt x="19533" y="516732"/>
                    </a:cubicBezTo>
                    <a:cubicBezTo>
                      <a:pt x="6511" y="476796"/>
                      <a:pt x="0" y="435472"/>
                      <a:pt x="0" y="392758"/>
                    </a:cubicBezTo>
                    <a:cubicBezTo>
                      <a:pt x="0" y="322263"/>
                      <a:pt x="17537" y="256803"/>
                      <a:pt x="52610" y="196379"/>
                    </a:cubicBezTo>
                    <a:cubicBezTo>
                      <a:pt x="87684" y="135955"/>
                      <a:pt x="138125" y="88119"/>
                      <a:pt x="203931" y="52872"/>
                    </a:cubicBezTo>
                    <a:cubicBezTo>
                      <a:pt x="269738" y="17624"/>
                      <a:pt x="354732" y="0"/>
                      <a:pt x="4589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95A336EF-B687-4FAB-AF55-B1E7C6A880C5}"/>
                  </a:ext>
                </a:extLst>
              </p:cNvPr>
              <p:cNvSpPr txBox="1"/>
              <p:nvPr/>
            </p:nvSpPr>
            <p:spPr>
              <a:xfrm>
                <a:off x="6638372" y="3852975"/>
                <a:ext cx="854273" cy="738114"/>
              </a:xfrm>
              <a:custGeom>
                <a:avLst/>
                <a:gdLst/>
                <a:ahLst/>
                <a:cxnLst/>
                <a:rect l="l" t="t" r="r" b="b"/>
                <a:pathLst>
                  <a:path w="854273" h="738114">
                    <a:moveTo>
                      <a:pt x="443805" y="0"/>
                    </a:moveTo>
                    <a:cubicBezTo>
                      <a:pt x="499368" y="0"/>
                      <a:pt x="552846" y="7467"/>
                      <a:pt x="604242" y="22399"/>
                    </a:cubicBezTo>
                    <a:cubicBezTo>
                      <a:pt x="655637" y="37331"/>
                      <a:pt x="700608" y="61206"/>
                      <a:pt x="739155" y="94023"/>
                    </a:cubicBezTo>
                    <a:cubicBezTo>
                      <a:pt x="777701" y="126839"/>
                      <a:pt x="806524" y="164604"/>
                      <a:pt x="825624" y="207318"/>
                    </a:cubicBezTo>
                    <a:cubicBezTo>
                      <a:pt x="844723" y="250032"/>
                      <a:pt x="854273" y="299170"/>
                      <a:pt x="854273" y="354732"/>
                    </a:cubicBezTo>
                    <a:cubicBezTo>
                      <a:pt x="854273" y="413073"/>
                      <a:pt x="843768" y="466639"/>
                      <a:pt x="822759" y="515430"/>
                    </a:cubicBezTo>
                    <a:cubicBezTo>
                      <a:pt x="801749" y="564220"/>
                      <a:pt x="771450" y="605632"/>
                      <a:pt x="731862" y="639664"/>
                    </a:cubicBezTo>
                    <a:cubicBezTo>
                      <a:pt x="692274" y="673696"/>
                      <a:pt x="645045" y="698612"/>
                      <a:pt x="590178" y="714413"/>
                    </a:cubicBezTo>
                    <a:cubicBezTo>
                      <a:pt x="535310" y="730213"/>
                      <a:pt x="478184" y="738114"/>
                      <a:pt x="418802" y="738114"/>
                    </a:cubicBezTo>
                    <a:cubicBezTo>
                      <a:pt x="360114" y="738114"/>
                      <a:pt x="303857" y="730387"/>
                      <a:pt x="250031" y="714934"/>
                    </a:cubicBezTo>
                    <a:cubicBezTo>
                      <a:pt x="196205" y="699480"/>
                      <a:pt x="149411" y="674477"/>
                      <a:pt x="109649" y="639924"/>
                    </a:cubicBezTo>
                    <a:cubicBezTo>
                      <a:pt x="69887" y="605371"/>
                      <a:pt x="41672" y="566912"/>
                      <a:pt x="25003" y="524545"/>
                    </a:cubicBezTo>
                    <a:cubicBezTo>
                      <a:pt x="8334" y="482179"/>
                      <a:pt x="0" y="435124"/>
                      <a:pt x="0" y="383382"/>
                    </a:cubicBezTo>
                    <a:cubicBezTo>
                      <a:pt x="0" y="307331"/>
                      <a:pt x="17623" y="240569"/>
                      <a:pt x="52871" y="183096"/>
                    </a:cubicBezTo>
                    <a:cubicBezTo>
                      <a:pt x="88118" y="125624"/>
                      <a:pt x="140382" y="80740"/>
                      <a:pt x="209661" y="48444"/>
                    </a:cubicBezTo>
                    <a:cubicBezTo>
                      <a:pt x="278941" y="16148"/>
                      <a:pt x="356989" y="0"/>
                      <a:pt x="443805" y="0"/>
                    </a:cubicBezTo>
                    <a:close/>
                    <a:moveTo>
                      <a:pt x="434429" y="156791"/>
                    </a:moveTo>
                    <a:cubicBezTo>
                      <a:pt x="394493" y="156791"/>
                      <a:pt x="358378" y="166601"/>
                      <a:pt x="326082" y="186222"/>
                    </a:cubicBezTo>
                    <a:cubicBezTo>
                      <a:pt x="293786" y="205842"/>
                      <a:pt x="268957" y="233102"/>
                      <a:pt x="251594" y="268003"/>
                    </a:cubicBezTo>
                    <a:cubicBezTo>
                      <a:pt x="234230" y="302903"/>
                      <a:pt x="225549" y="340321"/>
                      <a:pt x="225549" y="380256"/>
                    </a:cubicBezTo>
                    <a:cubicBezTo>
                      <a:pt x="225549" y="417067"/>
                      <a:pt x="233449" y="450751"/>
                      <a:pt x="249250" y="481311"/>
                    </a:cubicBezTo>
                    <a:cubicBezTo>
                      <a:pt x="265050" y="511870"/>
                      <a:pt x="289098" y="535745"/>
                      <a:pt x="321394" y="552934"/>
                    </a:cubicBezTo>
                    <a:cubicBezTo>
                      <a:pt x="353690" y="570124"/>
                      <a:pt x="387895" y="578719"/>
                      <a:pt x="424011" y="578719"/>
                    </a:cubicBezTo>
                    <a:cubicBezTo>
                      <a:pt x="462557" y="578719"/>
                      <a:pt x="497892" y="569082"/>
                      <a:pt x="530014" y="549809"/>
                    </a:cubicBezTo>
                    <a:cubicBezTo>
                      <a:pt x="562136" y="530536"/>
                      <a:pt x="586618" y="503449"/>
                      <a:pt x="603461" y="468549"/>
                    </a:cubicBezTo>
                    <a:cubicBezTo>
                      <a:pt x="620303" y="433648"/>
                      <a:pt x="628724" y="397099"/>
                      <a:pt x="628724" y="358900"/>
                    </a:cubicBezTo>
                    <a:cubicBezTo>
                      <a:pt x="628724" y="321742"/>
                      <a:pt x="620911" y="287450"/>
                      <a:pt x="605284" y="256022"/>
                    </a:cubicBezTo>
                    <a:cubicBezTo>
                      <a:pt x="589657" y="224594"/>
                      <a:pt x="566737" y="200199"/>
                      <a:pt x="536525" y="182836"/>
                    </a:cubicBezTo>
                    <a:cubicBezTo>
                      <a:pt x="506313" y="165472"/>
                      <a:pt x="472281" y="156791"/>
                      <a:pt x="434429" y="15679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47693009-7993-47FA-A187-B7C735FFC1F1}"/>
                  </a:ext>
                </a:extLst>
              </p:cNvPr>
              <p:cNvSpPr txBox="1"/>
              <p:nvPr/>
            </p:nvSpPr>
            <p:spPr>
              <a:xfrm>
                <a:off x="3472649" y="3866519"/>
                <a:ext cx="263574" cy="711026"/>
              </a:xfrm>
              <a:custGeom>
                <a:avLst/>
                <a:gdLst/>
                <a:ahLst/>
                <a:cxnLst/>
                <a:rect l="l" t="t" r="r" b="b"/>
                <a:pathLst>
                  <a:path w="263574" h="711026">
                    <a:moveTo>
                      <a:pt x="29504" y="0"/>
                    </a:moveTo>
                    <a:cubicBezTo>
                      <a:pt x="90324" y="694"/>
                      <a:pt x="130987" y="1042"/>
                      <a:pt x="151492" y="1042"/>
                    </a:cubicBezTo>
                    <a:cubicBezTo>
                      <a:pt x="160873" y="1042"/>
                      <a:pt x="198234" y="694"/>
                      <a:pt x="263574" y="0"/>
                    </a:cubicBezTo>
                    <a:cubicBezTo>
                      <a:pt x="257296" y="78135"/>
                      <a:pt x="252242" y="152102"/>
                      <a:pt x="248411" y="221903"/>
                    </a:cubicBezTo>
                    <a:cubicBezTo>
                      <a:pt x="243528" y="319137"/>
                      <a:pt x="240040" y="410034"/>
                      <a:pt x="237948" y="494593"/>
                    </a:cubicBezTo>
                    <a:cubicBezTo>
                      <a:pt x="235857" y="579152"/>
                      <a:pt x="234811" y="651297"/>
                      <a:pt x="234811" y="711026"/>
                    </a:cubicBezTo>
                    <a:lnTo>
                      <a:pt x="128076" y="709984"/>
                    </a:lnTo>
                    <a:cubicBezTo>
                      <a:pt x="107250" y="709984"/>
                      <a:pt x="64558" y="710332"/>
                      <a:pt x="0" y="711026"/>
                    </a:cubicBezTo>
                    <a:cubicBezTo>
                      <a:pt x="20016" y="432172"/>
                      <a:pt x="30025" y="217562"/>
                      <a:pt x="30025" y="67196"/>
                    </a:cubicBezTo>
                    <a:lnTo>
                      <a:pt x="2950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A926DB73-3504-4402-9228-2D2778A53CAF}"/>
                  </a:ext>
                </a:extLst>
              </p:cNvPr>
              <p:cNvSpPr txBox="1"/>
              <p:nvPr/>
            </p:nvSpPr>
            <p:spPr>
              <a:xfrm>
                <a:off x="4566461" y="3866519"/>
                <a:ext cx="779785" cy="711026"/>
              </a:xfrm>
              <a:custGeom>
                <a:avLst/>
                <a:gdLst/>
                <a:ahLst/>
                <a:cxnLst/>
                <a:rect l="l" t="t" r="r" b="b"/>
                <a:pathLst>
                  <a:path w="779785" h="711026">
                    <a:moveTo>
                      <a:pt x="36463" y="0"/>
                    </a:moveTo>
                    <a:cubicBezTo>
                      <a:pt x="90376" y="694"/>
                      <a:pt x="138027" y="1042"/>
                      <a:pt x="179417" y="1042"/>
                    </a:cubicBezTo>
                    <a:cubicBezTo>
                      <a:pt x="208978" y="1042"/>
                      <a:pt x="250542" y="694"/>
                      <a:pt x="304107" y="0"/>
                    </a:cubicBezTo>
                    <a:lnTo>
                      <a:pt x="526466" y="404372"/>
                    </a:lnTo>
                    <a:lnTo>
                      <a:pt x="557117" y="463779"/>
                    </a:lnTo>
                    <a:cubicBezTo>
                      <a:pt x="561035" y="405416"/>
                      <a:pt x="565042" y="323604"/>
                      <a:pt x="569139" y="218342"/>
                    </a:cubicBezTo>
                    <a:cubicBezTo>
                      <a:pt x="573235" y="113079"/>
                      <a:pt x="575283" y="40299"/>
                      <a:pt x="575283" y="0"/>
                    </a:cubicBezTo>
                    <a:cubicBezTo>
                      <a:pt x="617954" y="694"/>
                      <a:pt x="652124" y="1042"/>
                      <a:pt x="677795" y="1042"/>
                    </a:cubicBezTo>
                    <a:cubicBezTo>
                      <a:pt x="689591" y="1042"/>
                      <a:pt x="723588" y="694"/>
                      <a:pt x="779785" y="0"/>
                    </a:cubicBezTo>
                    <a:lnTo>
                      <a:pt x="767284" y="155228"/>
                    </a:lnTo>
                    <a:lnTo>
                      <a:pt x="743843" y="586532"/>
                    </a:lnTo>
                    <a:lnTo>
                      <a:pt x="740718" y="711026"/>
                    </a:lnTo>
                    <a:cubicBezTo>
                      <a:pt x="695541" y="710332"/>
                      <a:pt x="653318" y="709984"/>
                      <a:pt x="614050" y="709984"/>
                    </a:cubicBezTo>
                    <a:cubicBezTo>
                      <a:pt x="581385" y="709984"/>
                      <a:pt x="536211" y="710332"/>
                      <a:pt x="478527" y="711026"/>
                    </a:cubicBezTo>
                    <a:cubicBezTo>
                      <a:pt x="460491" y="676983"/>
                      <a:pt x="447137" y="652317"/>
                      <a:pt x="438466" y="637026"/>
                    </a:cubicBezTo>
                    <a:lnTo>
                      <a:pt x="351069" y="488513"/>
                    </a:lnTo>
                    <a:cubicBezTo>
                      <a:pt x="322284" y="439880"/>
                      <a:pt x="295754" y="393327"/>
                      <a:pt x="271478" y="348855"/>
                    </a:cubicBezTo>
                    <a:cubicBezTo>
                      <a:pt x="255525" y="320716"/>
                      <a:pt x="239052" y="289798"/>
                      <a:pt x="222057" y="256103"/>
                    </a:cubicBezTo>
                    <a:lnTo>
                      <a:pt x="210850" y="503106"/>
                    </a:lnTo>
                    <a:lnTo>
                      <a:pt x="205511" y="711026"/>
                    </a:lnTo>
                    <a:cubicBezTo>
                      <a:pt x="162499" y="710332"/>
                      <a:pt x="129720" y="709984"/>
                      <a:pt x="107175" y="709984"/>
                    </a:cubicBezTo>
                    <a:cubicBezTo>
                      <a:pt x="88102" y="709984"/>
                      <a:pt x="52377" y="710332"/>
                      <a:pt x="0" y="711026"/>
                    </a:cubicBezTo>
                    <a:lnTo>
                      <a:pt x="10418" y="601638"/>
                    </a:lnTo>
                    <a:lnTo>
                      <a:pt x="30733" y="230758"/>
                    </a:lnTo>
                    <a:lnTo>
                      <a:pt x="36463" y="81260"/>
                    </a:lnTo>
                    <a:lnTo>
                      <a:pt x="3646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374894BD-26A2-476A-B976-8055807734D2}"/>
                  </a:ext>
                </a:extLst>
              </p:cNvPr>
              <p:cNvSpPr txBox="1"/>
              <p:nvPr/>
            </p:nvSpPr>
            <p:spPr>
              <a:xfrm>
                <a:off x="5396699" y="3866519"/>
                <a:ext cx="263574" cy="711026"/>
              </a:xfrm>
              <a:custGeom>
                <a:avLst/>
                <a:gdLst/>
                <a:ahLst/>
                <a:cxnLst/>
                <a:rect l="l" t="t" r="r" b="b"/>
                <a:pathLst>
                  <a:path w="263574" h="711026">
                    <a:moveTo>
                      <a:pt x="29504" y="0"/>
                    </a:moveTo>
                    <a:cubicBezTo>
                      <a:pt x="90324" y="694"/>
                      <a:pt x="130987" y="1042"/>
                      <a:pt x="151492" y="1042"/>
                    </a:cubicBezTo>
                    <a:cubicBezTo>
                      <a:pt x="160873" y="1042"/>
                      <a:pt x="198234" y="694"/>
                      <a:pt x="263574" y="0"/>
                    </a:cubicBezTo>
                    <a:cubicBezTo>
                      <a:pt x="257296" y="78135"/>
                      <a:pt x="252242" y="152102"/>
                      <a:pt x="248411" y="221903"/>
                    </a:cubicBezTo>
                    <a:cubicBezTo>
                      <a:pt x="243528" y="319137"/>
                      <a:pt x="240040" y="410034"/>
                      <a:pt x="237949" y="494593"/>
                    </a:cubicBezTo>
                    <a:cubicBezTo>
                      <a:pt x="235857" y="579152"/>
                      <a:pt x="234811" y="651297"/>
                      <a:pt x="234811" y="711026"/>
                    </a:cubicBezTo>
                    <a:lnTo>
                      <a:pt x="128076" y="709984"/>
                    </a:lnTo>
                    <a:cubicBezTo>
                      <a:pt x="107251" y="709984"/>
                      <a:pt x="64558" y="710332"/>
                      <a:pt x="0" y="711026"/>
                    </a:cubicBezTo>
                    <a:cubicBezTo>
                      <a:pt x="20016" y="432172"/>
                      <a:pt x="30025" y="217562"/>
                      <a:pt x="30025" y="67196"/>
                    </a:cubicBezTo>
                    <a:lnTo>
                      <a:pt x="2950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10F7AA59-8562-4166-B6FA-88F363311404}"/>
                  </a:ext>
                </a:extLst>
              </p:cNvPr>
              <p:cNvSpPr txBox="1"/>
              <p:nvPr/>
            </p:nvSpPr>
            <p:spPr>
              <a:xfrm>
                <a:off x="5676644" y="3866519"/>
                <a:ext cx="671756" cy="711026"/>
              </a:xfrm>
              <a:custGeom>
                <a:avLst/>
                <a:gdLst/>
                <a:ahLst/>
                <a:cxnLst/>
                <a:rect l="l" t="t" r="r" b="b"/>
                <a:pathLst>
                  <a:path w="671756" h="711026">
                    <a:moveTo>
                      <a:pt x="5730" y="0"/>
                    </a:moveTo>
                    <a:cubicBezTo>
                      <a:pt x="104321" y="700"/>
                      <a:pt x="219231" y="1050"/>
                      <a:pt x="350459" y="1050"/>
                    </a:cubicBezTo>
                    <a:lnTo>
                      <a:pt x="479080" y="529"/>
                    </a:lnTo>
                    <a:lnTo>
                      <a:pt x="604063" y="529"/>
                    </a:lnTo>
                    <a:lnTo>
                      <a:pt x="671756" y="0"/>
                    </a:lnTo>
                    <a:lnTo>
                      <a:pt x="668630" y="51023"/>
                    </a:lnTo>
                    <a:cubicBezTo>
                      <a:pt x="667247" y="78381"/>
                      <a:pt x="666295" y="101004"/>
                      <a:pt x="665774" y="118891"/>
                    </a:cubicBezTo>
                    <a:cubicBezTo>
                      <a:pt x="665253" y="136778"/>
                      <a:pt x="664992" y="150279"/>
                      <a:pt x="664992" y="159395"/>
                    </a:cubicBezTo>
                    <a:cubicBezTo>
                      <a:pt x="590742" y="155575"/>
                      <a:pt x="529504" y="153665"/>
                      <a:pt x="481278" y="153665"/>
                    </a:cubicBezTo>
                    <a:lnTo>
                      <a:pt x="444848" y="153665"/>
                    </a:lnTo>
                    <a:cubicBezTo>
                      <a:pt x="439606" y="215017"/>
                      <a:pt x="435588" y="271689"/>
                      <a:pt x="432794" y="323681"/>
                    </a:cubicBezTo>
                    <a:cubicBezTo>
                      <a:pt x="428947" y="398202"/>
                      <a:pt x="425975" y="470558"/>
                      <a:pt x="423877" y="540749"/>
                    </a:cubicBezTo>
                    <a:cubicBezTo>
                      <a:pt x="421780" y="610940"/>
                      <a:pt x="420732" y="667699"/>
                      <a:pt x="420732" y="711026"/>
                    </a:cubicBezTo>
                    <a:cubicBezTo>
                      <a:pt x="363818" y="710332"/>
                      <a:pt x="327032" y="709984"/>
                      <a:pt x="310374" y="709984"/>
                    </a:cubicBezTo>
                    <a:cubicBezTo>
                      <a:pt x="295453" y="709984"/>
                      <a:pt x="255544" y="710332"/>
                      <a:pt x="190649" y="711026"/>
                    </a:cubicBezTo>
                    <a:cubicBezTo>
                      <a:pt x="207898" y="542255"/>
                      <a:pt x="218249" y="356468"/>
                      <a:pt x="221700" y="153665"/>
                    </a:cubicBezTo>
                    <a:lnTo>
                      <a:pt x="0" y="159395"/>
                    </a:lnTo>
                    <a:lnTo>
                      <a:pt x="2605" y="101575"/>
                    </a:lnTo>
                    <a:cubicBezTo>
                      <a:pt x="3994" y="70668"/>
                      <a:pt x="5036" y="36810"/>
                      <a:pt x="57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FD3F544A-DCE5-4575-BBFE-001B7417A473}"/>
                  </a:ext>
                </a:extLst>
              </p:cNvPr>
              <p:cNvSpPr txBox="1"/>
              <p:nvPr/>
            </p:nvSpPr>
            <p:spPr>
              <a:xfrm>
                <a:off x="6339674" y="3866519"/>
                <a:ext cx="263574" cy="711026"/>
              </a:xfrm>
              <a:custGeom>
                <a:avLst/>
                <a:gdLst/>
                <a:ahLst/>
                <a:cxnLst/>
                <a:rect l="l" t="t" r="r" b="b"/>
                <a:pathLst>
                  <a:path w="263574" h="711026">
                    <a:moveTo>
                      <a:pt x="29504" y="0"/>
                    </a:moveTo>
                    <a:cubicBezTo>
                      <a:pt x="90324" y="694"/>
                      <a:pt x="130986" y="1042"/>
                      <a:pt x="151492" y="1042"/>
                    </a:cubicBezTo>
                    <a:cubicBezTo>
                      <a:pt x="160873" y="1042"/>
                      <a:pt x="198234" y="694"/>
                      <a:pt x="263574" y="0"/>
                    </a:cubicBezTo>
                    <a:cubicBezTo>
                      <a:pt x="257296" y="78135"/>
                      <a:pt x="252242" y="152102"/>
                      <a:pt x="248411" y="221903"/>
                    </a:cubicBezTo>
                    <a:cubicBezTo>
                      <a:pt x="243528" y="319137"/>
                      <a:pt x="240040" y="410034"/>
                      <a:pt x="237948" y="494593"/>
                    </a:cubicBezTo>
                    <a:cubicBezTo>
                      <a:pt x="235857" y="579152"/>
                      <a:pt x="234811" y="651297"/>
                      <a:pt x="234811" y="711026"/>
                    </a:cubicBezTo>
                    <a:lnTo>
                      <a:pt x="128076" y="709984"/>
                    </a:lnTo>
                    <a:cubicBezTo>
                      <a:pt x="107251" y="709984"/>
                      <a:pt x="64558" y="710332"/>
                      <a:pt x="0" y="711026"/>
                    </a:cubicBezTo>
                    <a:cubicBezTo>
                      <a:pt x="20016" y="432172"/>
                      <a:pt x="30025" y="217562"/>
                      <a:pt x="30025" y="67196"/>
                    </a:cubicBezTo>
                    <a:lnTo>
                      <a:pt x="2950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3964A290-6275-41B6-94C5-F42EE94EF060}"/>
                  </a:ext>
                </a:extLst>
              </p:cNvPr>
              <p:cNvSpPr txBox="1"/>
              <p:nvPr/>
            </p:nvSpPr>
            <p:spPr>
              <a:xfrm>
                <a:off x="7528736" y="3866519"/>
                <a:ext cx="779785" cy="711026"/>
              </a:xfrm>
              <a:custGeom>
                <a:avLst/>
                <a:gdLst/>
                <a:ahLst/>
                <a:cxnLst/>
                <a:rect l="l" t="t" r="r" b="b"/>
                <a:pathLst>
                  <a:path w="779785" h="711026">
                    <a:moveTo>
                      <a:pt x="36463" y="0"/>
                    </a:moveTo>
                    <a:cubicBezTo>
                      <a:pt x="90376" y="694"/>
                      <a:pt x="138027" y="1042"/>
                      <a:pt x="179417" y="1042"/>
                    </a:cubicBezTo>
                    <a:cubicBezTo>
                      <a:pt x="208978" y="1042"/>
                      <a:pt x="250541" y="694"/>
                      <a:pt x="304107" y="0"/>
                    </a:cubicBezTo>
                    <a:lnTo>
                      <a:pt x="526465" y="404372"/>
                    </a:lnTo>
                    <a:lnTo>
                      <a:pt x="557117" y="463779"/>
                    </a:lnTo>
                    <a:cubicBezTo>
                      <a:pt x="561035" y="405416"/>
                      <a:pt x="565042" y="323604"/>
                      <a:pt x="569138" y="218342"/>
                    </a:cubicBezTo>
                    <a:cubicBezTo>
                      <a:pt x="573235" y="113079"/>
                      <a:pt x="575283" y="40299"/>
                      <a:pt x="575283" y="0"/>
                    </a:cubicBezTo>
                    <a:cubicBezTo>
                      <a:pt x="617954" y="694"/>
                      <a:pt x="652124" y="1042"/>
                      <a:pt x="677794" y="1042"/>
                    </a:cubicBezTo>
                    <a:cubicBezTo>
                      <a:pt x="689591" y="1042"/>
                      <a:pt x="723588" y="694"/>
                      <a:pt x="779785" y="0"/>
                    </a:cubicBezTo>
                    <a:lnTo>
                      <a:pt x="767283" y="155228"/>
                    </a:lnTo>
                    <a:lnTo>
                      <a:pt x="743843" y="586532"/>
                    </a:lnTo>
                    <a:lnTo>
                      <a:pt x="740717" y="711026"/>
                    </a:lnTo>
                    <a:cubicBezTo>
                      <a:pt x="695540" y="710332"/>
                      <a:pt x="653318" y="709984"/>
                      <a:pt x="614049" y="709984"/>
                    </a:cubicBezTo>
                    <a:cubicBezTo>
                      <a:pt x="581385" y="709984"/>
                      <a:pt x="536211" y="710332"/>
                      <a:pt x="478526" y="711026"/>
                    </a:cubicBezTo>
                    <a:cubicBezTo>
                      <a:pt x="460490" y="676983"/>
                      <a:pt x="447137" y="652317"/>
                      <a:pt x="438466" y="637026"/>
                    </a:cubicBezTo>
                    <a:lnTo>
                      <a:pt x="351069" y="488513"/>
                    </a:lnTo>
                    <a:cubicBezTo>
                      <a:pt x="322284" y="439880"/>
                      <a:pt x="295754" y="393327"/>
                      <a:pt x="271477" y="348855"/>
                    </a:cubicBezTo>
                    <a:cubicBezTo>
                      <a:pt x="255525" y="320716"/>
                      <a:pt x="239051" y="289798"/>
                      <a:pt x="222057" y="256103"/>
                    </a:cubicBezTo>
                    <a:lnTo>
                      <a:pt x="210850" y="503106"/>
                    </a:lnTo>
                    <a:lnTo>
                      <a:pt x="205510" y="711026"/>
                    </a:lnTo>
                    <a:cubicBezTo>
                      <a:pt x="162499" y="710332"/>
                      <a:pt x="129720" y="709984"/>
                      <a:pt x="107175" y="709984"/>
                    </a:cubicBezTo>
                    <a:cubicBezTo>
                      <a:pt x="88102" y="709984"/>
                      <a:pt x="52378" y="710332"/>
                      <a:pt x="0" y="711026"/>
                    </a:cubicBezTo>
                    <a:lnTo>
                      <a:pt x="10418" y="601638"/>
                    </a:lnTo>
                    <a:lnTo>
                      <a:pt x="30733" y="230758"/>
                    </a:lnTo>
                    <a:lnTo>
                      <a:pt x="36463" y="81260"/>
                    </a:lnTo>
                    <a:lnTo>
                      <a:pt x="3646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8400" kern="0" spc="-350" dirty="0">
                  <a:solidFill>
                    <a:srgbClr val="FFC000"/>
                  </a:solidFill>
                  <a:latin typeface="Eras Bold ITC" panose="020B0907030504020204" pitchFamily="34" charset="0"/>
                </a:endParaRPr>
              </a:p>
            </p:txBody>
          </p:sp>
          <p:pic>
            <p:nvPicPr>
              <p:cNvPr id="47" name="Gráfico 46">
                <a:extLst>
                  <a:ext uri="{FF2B5EF4-FFF2-40B4-BE49-F238E27FC236}">
                    <a16:creationId xmlns:a16="http://schemas.microsoft.com/office/drawing/2014/main" id="{4DD6AD1E-50B6-40A7-B3A8-845702DDD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426752" y="3046020"/>
                <a:ext cx="410400" cy="756000"/>
              </a:xfrm>
              <a:prstGeom prst="rect">
                <a:avLst/>
              </a:prstGeom>
            </p:spPr>
          </p:pic>
        </p:grpSp>
      </p:grpSp>
      <p:sp>
        <p:nvSpPr>
          <p:cNvPr id="63" name="Rectángulo 62">
            <a:extLst>
              <a:ext uri="{FF2B5EF4-FFF2-40B4-BE49-F238E27FC236}">
                <a16:creationId xmlns:a16="http://schemas.microsoft.com/office/drawing/2014/main" id="{26A2D271-0149-4E61-9D79-D5B607364376}"/>
              </a:ext>
            </a:extLst>
          </p:cNvPr>
          <p:cNvSpPr/>
          <p:nvPr/>
        </p:nvSpPr>
        <p:spPr>
          <a:xfrm>
            <a:off x="2908269" y="4705344"/>
            <a:ext cx="6375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PE" sz="3600" b="1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CÓMO EMPEZAR UNA TESIS</a:t>
            </a:r>
            <a:endParaRPr lang="es-PE" sz="3600" b="1" i="0" u="none" strike="noStrike" dirty="0">
              <a:solidFill>
                <a:srgbClr val="FFFFFF"/>
              </a:solidFill>
              <a:effectLst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5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87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962FB1B-9921-455E-9A9F-2F396C378B39}"/>
              </a:ext>
            </a:extLst>
          </p:cNvPr>
          <p:cNvGrpSpPr/>
          <p:nvPr/>
        </p:nvGrpSpPr>
        <p:grpSpPr>
          <a:xfrm>
            <a:off x="2868900" y="1269843"/>
            <a:ext cx="5040000" cy="5040000"/>
            <a:chOff x="-649000" y="-12700"/>
            <a:chExt cx="5040000" cy="504000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82B63B1-B1F1-451A-8CAC-D29A7D07A19C}"/>
                </a:ext>
              </a:extLst>
            </p:cNvPr>
            <p:cNvSpPr/>
            <p:nvPr/>
          </p:nvSpPr>
          <p:spPr>
            <a:xfrm>
              <a:off x="1804300" y="-12700"/>
              <a:ext cx="108000" cy="5040000"/>
            </a:xfrm>
            <a:prstGeom prst="rect">
              <a:avLst/>
            </a:prstGeom>
            <a:solidFill>
              <a:srgbClr val="8B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4DC57-883A-4B0C-A889-5EBEEF2A8E1A}"/>
                </a:ext>
              </a:extLst>
            </p:cNvPr>
            <p:cNvSpPr/>
            <p:nvPr/>
          </p:nvSpPr>
          <p:spPr>
            <a:xfrm rot="5400000">
              <a:off x="1817000" y="139700"/>
              <a:ext cx="108000" cy="5040000"/>
            </a:xfrm>
            <a:prstGeom prst="rect">
              <a:avLst/>
            </a:prstGeom>
            <a:solidFill>
              <a:srgbClr val="FF9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sp>
        <p:nvSpPr>
          <p:cNvPr id="33" name="Elipse 32">
            <a:extLst>
              <a:ext uri="{FF2B5EF4-FFF2-40B4-BE49-F238E27FC236}">
                <a16:creationId xmlns:a16="http://schemas.microsoft.com/office/drawing/2014/main" id="{CEC6868C-B03B-4EB3-924F-A53C7D2A6A70}"/>
              </a:ext>
            </a:extLst>
          </p:cNvPr>
          <p:cNvSpPr/>
          <p:nvPr/>
        </p:nvSpPr>
        <p:spPr>
          <a:xfrm>
            <a:off x="3344333" y="1909232"/>
            <a:ext cx="4064000" cy="4064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PE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079E1B4-FD99-45BA-998D-07C96126F383}"/>
              </a:ext>
            </a:extLst>
          </p:cNvPr>
          <p:cNvSpPr/>
          <p:nvPr/>
        </p:nvSpPr>
        <p:spPr>
          <a:xfrm>
            <a:off x="4157133" y="2722032"/>
            <a:ext cx="2438400" cy="24384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EB27FDD-5957-4FBE-8C2B-F11F2BCC8AAE}"/>
              </a:ext>
            </a:extLst>
          </p:cNvPr>
          <p:cNvSpPr/>
          <p:nvPr/>
        </p:nvSpPr>
        <p:spPr>
          <a:xfrm>
            <a:off x="4969933" y="3534832"/>
            <a:ext cx="812800" cy="812800"/>
          </a:xfrm>
          <a:prstGeom prst="ellipse">
            <a:avLst/>
          </a:prstGeom>
          <a:solidFill>
            <a:srgbClr val="1E4682">
              <a:alpha val="80000"/>
            </a:srgbClr>
          </a:soli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PE" dirty="0"/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CADF33B9-6DE8-4B84-9119-5FAFFD7CCD55}"/>
              </a:ext>
            </a:extLst>
          </p:cNvPr>
          <p:cNvSpPr/>
          <p:nvPr/>
        </p:nvSpPr>
        <p:spPr>
          <a:xfrm>
            <a:off x="3392858" y="1012527"/>
            <a:ext cx="2032000" cy="720000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  <a:solidFill>
            <a:srgbClr val="8BBC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26670" rIns="26670" bIns="2667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Línea de investigación</a:t>
            </a:r>
            <a:endParaRPr lang="es-PE" sz="21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B063CDB5-9402-4B06-A83B-2FDAAB431830}"/>
              </a:ext>
            </a:extLst>
          </p:cNvPr>
          <p:cNvSpPr/>
          <p:nvPr/>
        </p:nvSpPr>
        <p:spPr>
          <a:xfrm>
            <a:off x="1094116" y="3888243"/>
            <a:ext cx="2032000" cy="720000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  <a:solidFill>
            <a:srgbClr val="FF9C0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26670" rIns="26670" bIns="2667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Nivel investigativo</a:t>
            </a:r>
            <a:endParaRPr lang="es-PE" sz="21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3394094A-43A1-4EAE-BCDD-57C9F2962904}"/>
              </a:ext>
            </a:extLst>
          </p:cNvPr>
          <p:cNvSpPr/>
          <p:nvPr/>
        </p:nvSpPr>
        <p:spPr>
          <a:xfrm>
            <a:off x="8270944" y="2062333"/>
            <a:ext cx="2030400" cy="720000"/>
          </a:xfrm>
          <a:custGeom>
            <a:avLst/>
            <a:gdLst>
              <a:gd name="connsiteX0" fmla="*/ 0 w 3386643"/>
              <a:gd name="connsiteY0" fmla="*/ 0 h 715745"/>
              <a:gd name="connsiteX1" fmla="*/ 3386643 w 3386643"/>
              <a:gd name="connsiteY1" fmla="*/ 0 h 715745"/>
              <a:gd name="connsiteX2" fmla="*/ 3386643 w 3386643"/>
              <a:gd name="connsiteY2" fmla="*/ 715745 h 715745"/>
              <a:gd name="connsiteX3" fmla="*/ 0 w 3386643"/>
              <a:gd name="connsiteY3" fmla="*/ 715745 h 715745"/>
              <a:gd name="connsiteX4" fmla="*/ 0 w 3386643"/>
              <a:gd name="connsiteY4" fmla="*/ 0 h 71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643" h="715745">
                <a:moveTo>
                  <a:pt x="0" y="0"/>
                </a:moveTo>
                <a:lnTo>
                  <a:pt x="3386643" y="0"/>
                </a:lnTo>
                <a:lnTo>
                  <a:pt x="3386643" y="715745"/>
                </a:lnTo>
                <a:lnTo>
                  <a:pt x="0" y="715745"/>
                </a:lnTo>
                <a:lnTo>
                  <a:pt x="0" y="0"/>
                </a:lnTo>
                <a:close/>
              </a:path>
            </a:pathLst>
          </a:custGeom>
          <a:solidFill>
            <a:srgbClr val="52260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30480" rIns="45720" bIns="3048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Propósito del estudio</a:t>
            </a:r>
            <a:endParaRPr lang="es-PE" sz="21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1A64BCEB-E9DE-4EFC-9B4D-C4B551E1BC78}"/>
              </a:ext>
            </a:extLst>
          </p:cNvPr>
          <p:cNvSpPr/>
          <p:nvPr/>
        </p:nvSpPr>
        <p:spPr>
          <a:xfrm>
            <a:off x="8261418" y="3034570"/>
            <a:ext cx="248788" cy="248788"/>
          </a:xfrm>
          <a:prstGeom prst="rect">
            <a:avLst/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Forma libre: forma 52">
            <a:extLst>
              <a:ext uri="{FF2B5EF4-FFF2-40B4-BE49-F238E27FC236}">
                <a16:creationId xmlns:a16="http://schemas.microsoft.com/office/drawing/2014/main" id="{E3EA4F9B-C52F-4060-B21B-C87B40FF8837}"/>
              </a:ext>
            </a:extLst>
          </p:cNvPr>
          <p:cNvSpPr/>
          <p:nvPr/>
        </p:nvSpPr>
        <p:spPr>
          <a:xfrm>
            <a:off x="8498483" y="2881701"/>
            <a:ext cx="3149578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Especificidad del estudio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FCC87E9D-FF6F-4992-BB1A-F5F2AB0FCFE6}"/>
              </a:ext>
            </a:extLst>
          </p:cNvPr>
          <p:cNvSpPr/>
          <p:nvPr/>
        </p:nvSpPr>
        <p:spPr>
          <a:xfrm>
            <a:off x="8261418" y="3557348"/>
            <a:ext cx="248788" cy="248788"/>
          </a:xfrm>
          <a:prstGeom prst="rect">
            <a:avLst/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Forma libre: forma 54">
            <a:extLst>
              <a:ext uri="{FF2B5EF4-FFF2-40B4-BE49-F238E27FC236}">
                <a16:creationId xmlns:a16="http://schemas.microsoft.com/office/drawing/2014/main" id="{43764AF3-4755-42BB-9229-29E1E5E2BE58}"/>
              </a:ext>
            </a:extLst>
          </p:cNvPr>
          <p:cNvSpPr/>
          <p:nvPr/>
        </p:nvSpPr>
        <p:spPr>
          <a:xfrm>
            <a:off x="8498483" y="3404478"/>
            <a:ext cx="3149578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Finalidad cognoscitiva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B1184C6F-48F8-4AEA-A570-E9480899671F}"/>
              </a:ext>
            </a:extLst>
          </p:cNvPr>
          <p:cNvSpPr/>
          <p:nvPr/>
        </p:nvSpPr>
        <p:spPr>
          <a:xfrm>
            <a:off x="8261418" y="4061075"/>
            <a:ext cx="248788" cy="248788"/>
          </a:xfrm>
          <a:prstGeom prst="rect">
            <a:avLst/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Forma libre: forma 56">
            <a:extLst>
              <a:ext uri="{FF2B5EF4-FFF2-40B4-BE49-F238E27FC236}">
                <a16:creationId xmlns:a16="http://schemas.microsoft.com/office/drawing/2014/main" id="{98C66FD9-FE34-4686-9659-DEB3771CD4DC}"/>
              </a:ext>
            </a:extLst>
          </p:cNvPr>
          <p:cNvSpPr/>
          <p:nvPr/>
        </p:nvSpPr>
        <p:spPr>
          <a:xfrm>
            <a:off x="8498483" y="3908206"/>
            <a:ext cx="3149578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Intención analítica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223C9FE6-7149-4492-A829-EA422EFC4126}"/>
              </a:ext>
            </a:extLst>
          </p:cNvPr>
          <p:cNvSpPr/>
          <p:nvPr/>
        </p:nvSpPr>
        <p:spPr>
          <a:xfrm>
            <a:off x="8261418" y="4583853"/>
            <a:ext cx="248788" cy="248788"/>
          </a:xfrm>
          <a:prstGeom prst="rect">
            <a:avLst/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118A9347-1076-4AE7-B150-DC7339225B9A}"/>
              </a:ext>
            </a:extLst>
          </p:cNvPr>
          <p:cNvSpPr/>
          <p:nvPr/>
        </p:nvSpPr>
        <p:spPr>
          <a:xfrm>
            <a:off x="8498483" y="4430983"/>
            <a:ext cx="3149578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del estudio</a:t>
            </a:r>
          </a:p>
        </p:txBody>
      </p:sp>
      <p:sp>
        <p:nvSpPr>
          <p:cNvPr id="62" name="Forma 61">
            <a:extLst>
              <a:ext uri="{FF2B5EF4-FFF2-40B4-BE49-F238E27FC236}">
                <a16:creationId xmlns:a16="http://schemas.microsoft.com/office/drawing/2014/main" id="{88EA321B-C37E-4A51-A381-A352617CA5F2}"/>
              </a:ext>
            </a:extLst>
          </p:cNvPr>
          <p:cNvSpPr/>
          <p:nvPr/>
        </p:nvSpPr>
        <p:spPr>
          <a:xfrm rot="7587949" flipV="1">
            <a:off x="5213488" y="2382316"/>
            <a:ext cx="2817064" cy="1469146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5226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" name="Gráfico 1">
            <a:extLst>
              <a:ext uri="{FF2B5EF4-FFF2-40B4-BE49-F238E27FC236}">
                <a16:creationId xmlns:a16="http://schemas.microsoft.com/office/drawing/2014/main" id="{E5B1DCEB-F448-4F40-8A75-ED66C6713C34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7B313DDB-2F46-41B3-861F-E06BCC9C57F4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643B3E9A-2699-43A0-8CE5-997B2BD50DE9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C2A6D4B-476F-4B03-B4F4-7E7817A0E0B9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81D8E391-C746-427B-B019-1AC44F33D8BB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33A8D721-5A28-483E-BF0B-BDC63DFC970B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38C9D518-2A66-4839-92AB-F885B6380483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EC686D4-3353-4CF2-A5D8-7FF369F6A1EA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7148E3D-4F36-41F9-B8AF-B98B57831AF8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CC8B8204-0CC2-47C5-A1B0-6DD4A911E40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8BD424B8-8BD4-4D59-9FD4-A29E60B70DF9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86AE230C-DCAB-4905-AEF4-096AD619971F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947AEDB7-A558-4C9A-AE65-CD56F489C54C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261F3DE2-8F34-43E8-A1EB-0196FDF4BBFA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142216C4-938F-4B77-8748-BF823D430438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6678B7-B6C2-4857-9D7E-E826B767EEE4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A184AB9D-E523-476A-AA28-2D90ABBC1521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18F0A20-960C-4CE9-8DDB-255909723E23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5DD3FBD-B072-44AB-B3D0-1FABFED4C992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6048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46 Grupo"/>
          <p:cNvGrpSpPr>
            <a:grpSpLocks/>
          </p:cNvGrpSpPr>
          <p:nvPr/>
        </p:nvGrpSpPr>
        <p:grpSpPr bwMode="auto">
          <a:xfrm>
            <a:off x="8029836" y="2719363"/>
            <a:ext cx="1584325" cy="581025"/>
            <a:chOff x="1056020" y="1161142"/>
            <a:chExt cx="1584030" cy="580571"/>
          </a:xfrm>
          <a:solidFill>
            <a:srgbClr val="44637F"/>
          </a:solidFill>
        </p:grpSpPr>
        <p:sp>
          <p:nvSpPr>
            <p:cNvPr id="5" name="5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3B5998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rapecio 4"/>
            <p:cNvSpPr/>
            <p:nvPr/>
          </p:nvSpPr>
          <p:spPr>
            <a:xfrm>
              <a:off x="1333781" y="1161142"/>
              <a:ext cx="1028508" cy="5805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" tIns="11430" rIns="11430" bIns="1143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Entrevista estructurada</a:t>
              </a:r>
            </a:p>
          </p:txBody>
        </p:sp>
      </p:grpSp>
      <p:grpSp>
        <p:nvGrpSpPr>
          <p:cNvPr id="7" name="49 Grupo"/>
          <p:cNvGrpSpPr>
            <a:grpSpLocks/>
          </p:cNvGrpSpPr>
          <p:nvPr/>
        </p:nvGrpSpPr>
        <p:grpSpPr bwMode="auto">
          <a:xfrm>
            <a:off x="7772661" y="3300388"/>
            <a:ext cx="2112963" cy="579438"/>
            <a:chOff x="792015" y="1741714"/>
            <a:chExt cx="2112041" cy="580571"/>
          </a:xfrm>
          <a:solidFill>
            <a:srgbClr val="44637F"/>
          </a:solidFill>
        </p:grpSpPr>
        <p:sp>
          <p:nvSpPr>
            <p:cNvPr id="8" name="8 Trapecio"/>
            <p:cNvSpPr/>
            <p:nvPr/>
          </p:nvSpPr>
          <p:spPr>
            <a:xfrm>
              <a:off x="792015" y="1741714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3B599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rapecio 4"/>
            <p:cNvSpPr/>
            <p:nvPr/>
          </p:nvSpPr>
          <p:spPr>
            <a:xfrm>
              <a:off x="1161742" y="1741714"/>
              <a:ext cx="1372588" cy="5805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" tIns="11430" rIns="11430" bIns="1143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200" dirty="0">
                  <a:solidFill>
                    <a:schemeClr val="bg1">
                      <a:lumMod val="95000"/>
                    </a:schemeClr>
                  </a:solidFill>
                  <a:latin typeface="Arial" pitchFamily="34" charset="0"/>
                  <a:cs typeface="Arial" pitchFamily="34" charset="0"/>
                </a:rPr>
                <a:t>Entrevista enfocada</a:t>
              </a:r>
            </a:p>
          </p:txBody>
        </p:sp>
      </p:grpSp>
      <p:grpSp>
        <p:nvGrpSpPr>
          <p:cNvPr id="10" name="52 Grupo"/>
          <p:cNvGrpSpPr>
            <a:grpSpLocks/>
          </p:cNvGrpSpPr>
          <p:nvPr/>
        </p:nvGrpSpPr>
        <p:grpSpPr bwMode="auto">
          <a:xfrm>
            <a:off x="7505961" y="3883001"/>
            <a:ext cx="2640013" cy="579437"/>
            <a:chOff x="528010" y="2322285"/>
            <a:chExt cx="2640051" cy="580571"/>
          </a:xfrm>
          <a:solidFill>
            <a:srgbClr val="44637F"/>
          </a:solidFill>
        </p:grpSpPr>
        <p:sp>
          <p:nvSpPr>
            <p:cNvPr id="11" name="11 Trapecio"/>
            <p:cNvSpPr/>
            <p:nvPr/>
          </p:nvSpPr>
          <p:spPr>
            <a:xfrm>
              <a:off x="528010" y="2322285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3B5998">
                <a:alpha val="50196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rapecio 4"/>
            <p:cNvSpPr/>
            <p:nvPr/>
          </p:nvSpPr>
          <p:spPr>
            <a:xfrm>
              <a:off x="989980" y="2322285"/>
              <a:ext cx="1716112" cy="5805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" tIns="11430" rIns="11430" bIns="1143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200" dirty="0">
                  <a:latin typeface="Arial" pitchFamily="34" charset="0"/>
                  <a:cs typeface="Arial" pitchFamily="34" charset="0"/>
                </a:rPr>
                <a:t>Entrevista a profundidad</a:t>
              </a:r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3704273" y="3697484"/>
            <a:ext cx="25683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la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Entrevista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094704" y="907838"/>
            <a:ext cx="304923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3</a:t>
            </a:r>
          </a:p>
        </p:txBody>
      </p:sp>
    </p:spTree>
    <p:extLst>
      <p:ext uri="{BB962C8B-B14F-4D97-AF65-F5344CB8AC3E}">
        <p14:creationId xmlns:p14="http://schemas.microsoft.com/office/powerpoint/2010/main" val="39343689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704273" y="3697484"/>
            <a:ext cx="23455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la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Encuesta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pic>
        <p:nvPicPr>
          <p:cNvPr id="6" name="Picture 2" descr="D:\BIOESTADISTICO\Archivos\Muñequitos\Presentació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76" y="1877673"/>
            <a:ext cx="23558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094704" y="907838"/>
            <a:ext cx="307488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4</a:t>
            </a:r>
          </a:p>
        </p:txBody>
      </p:sp>
    </p:spTree>
    <p:extLst>
      <p:ext uri="{BB962C8B-B14F-4D97-AF65-F5344CB8AC3E}">
        <p14:creationId xmlns:p14="http://schemas.microsoft.com/office/powerpoint/2010/main" val="3841195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704273" y="3697484"/>
            <a:ext cx="29754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la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Psicometría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pic>
        <p:nvPicPr>
          <p:cNvPr id="6" name="Picture 2" descr="D:\BIOESTADISTICO\Archivos\Muñequitos\Depresió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53" y="2076646"/>
            <a:ext cx="324008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094704" y="907838"/>
            <a:ext cx="3078087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5</a:t>
            </a:r>
          </a:p>
        </p:txBody>
      </p:sp>
    </p:spTree>
    <p:extLst>
      <p:ext uri="{BB962C8B-B14F-4D97-AF65-F5344CB8AC3E}">
        <p14:creationId xmlns:p14="http://schemas.microsoft.com/office/powerpoint/2010/main" val="26484804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40 Grupo"/>
          <p:cNvGrpSpPr>
            <a:grpSpLocks/>
          </p:cNvGrpSpPr>
          <p:nvPr/>
        </p:nvGrpSpPr>
        <p:grpSpPr bwMode="auto">
          <a:xfrm>
            <a:off x="2771566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71AA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Psicometría</a:t>
              </a:r>
            </a:p>
          </p:txBody>
        </p:sp>
      </p:grpSp>
      <p:grpSp>
        <p:nvGrpSpPr>
          <p:cNvPr id="7" name="46 Grupo"/>
          <p:cNvGrpSpPr>
            <a:grpSpLocks/>
          </p:cNvGrpSpPr>
          <p:nvPr/>
        </p:nvGrpSpPr>
        <p:grpSpPr bwMode="auto">
          <a:xfrm>
            <a:off x="2499264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E6AD2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Encuesta</a:t>
              </a:r>
            </a:p>
          </p:txBody>
        </p:sp>
      </p:grpSp>
      <p:grpSp>
        <p:nvGrpSpPr>
          <p:cNvPr id="10" name="49 Grupo"/>
          <p:cNvGrpSpPr>
            <a:grpSpLocks/>
          </p:cNvGrpSpPr>
          <p:nvPr/>
        </p:nvGrpSpPr>
        <p:grpSpPr bwMode="auto">
          <a:xfrm>
            <a:off x="2218143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C6B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Entrevista</a:t>
              </a:r>
            </a:p>
          </p:txBody>
        </p:sp>
      </p:grpSp>
      <p:grpSp>
        <p:nvGrpSpPr>
          <p:cNvPr id="13" name="52 Grupo"/>
          <p:cNvGrpSpPr>
            <a:grpSpLocks/>
          </p:cNvGrpSpPr>
          <p:nvPr/>
        </p:nvGrpSpPr>
        <p:grpSpPr bwMode="auto">
          <a:xfrm>
            <a:off x="1937025" y="4199489"/>
            <a:ext cx="3219264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38383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Observación</a:t>
              </a:r>
            </a:p>
          </p:txBody>
        </p:sp>
      </p:grpSp>
      <p:grpSp>
        <p:nvGrpSpPr>
          <p:cNvPr id="16" name="55 Grupo"/>
          <p:cNvGrpSpPr>
            <a:grpSpLocks/>
          </p:cNvGrpSpPr>
          <p:nvPr/>
        </p:nvGrpSpPr>
        <p:grpSpPr bwMode="auto">
          <a:xfrm>
            <a:off x="1655448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D685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Documentación</a:t>
              </a:r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6317127" y="831975"/>
            <a:ext cx="46474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Técnicas</a:t>
            </a:r>
          </a:p>
          <a:p>
            <a:r>
              <a:rPr lang="es-PE" sz="3200" dirty="0">
                <a:solidFill>
                  <a:schemeClr val="bg1"/>
                </a:solidFill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Recolección de datos</a:t>
            </a:r>
            <a:endParaRPr lang="es-ES" sz="3200" dirty="0">
              <a:solidFill>
                <a:schemeClr val="bg1"/>
              </a:solidFill>
              <a:latin typeface="Proxima Nova Lt" panose="02000506030000020004" pitchFamily="2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317128" y="2760959"/>
            <a:ext cx="46474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</a:t>
            </a:r>
          </a:p>
          <a:p>
            <a:r>
              <a:rPr lang="es-PE" sz="3200" dirty="0">
                <a:solidFill>
                  <a:schemeClr val="bg1"/>
                </a:solidFill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Recolección de datos</a:t>
            </a:r>
            <a:endParaRPr lang="es-ES" sz="3200" dirty="0">
              <a:solidFill>
                <a:schemeClr val="bg1"/>
              </a:solidFill>
              <a:latin typeface="Proxima Nova Lt" panose="02000506030000020004" pitchFamily="2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317127" y="4774153"/>
            <a:ext cx="46474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Procedimientos</a:t>
            </a:r>
          </a:p>
          <a:p>
            <a:r>
              <a:rPr lang="es-PE" sz="3200" dirty="0">
                <a:solidFill>
                  <a:schemeClr val="bg1"/>
                </a:solidFill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Recolección de datos</a:t>
            </a:r>
            <a:endParaRPr lang="es-ES" sz="3200" dirty="0">
              <a:solidFill>
                <a:schemeClr val="bg1"/>
              </a:solidFill>
              <a:latin typeface="Proxima Nova Lt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390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374BCB-FCE2-4273-A2DD-E75CB3B0D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962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1121725" y="1670061"/>
            <a:ext cx="9948557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INSTRUMENTOS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2B75B56-06D8-4EA6-8F1C-0EE59D1904B4}"/>
              </a:ext>
            </a:extLst>
          </p:cNvPr>
          <p:cNvSpPr/>
          <p:nvPr/>
        </p:nvSpPr>
        <p:spPr>
          <a:xfrm>
            <a:off x="8191359" y="5440829"/>
            <a:ext cx="360000" cy="360000"/>
          </a:xfrm>
          <a:prstGeom prst="ellipse">
            <a:avLst/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900274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DFB1215-EA50-4B71-9B64-A4B10BB705AB}"/>
              </a:ext>
            </a:extLst>
          </p:cNvPr>
          <p:cNvSpPr/>
          <p:nvPr/>
        </p:nvSpPr>
        <p:spPr>
          <a:xfrm>
            <a:off x="681492" y="2285998"/>
            <a:ext cx="10834777" cy="3805922"/>
          </a:xfrm>
          <a:prstGeom prst="roundRect">
            <a:avLst>
              <a:gd name="adj" fmla="val 3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76" name="8 CuadroTexto">
            <a:extLst>
              <a:ext uri="{FF2B5EF4-FFF2-40B4-BE49-F238E27FC236}">
                <a16:creationId xmlns:a16="http://schemas.microsoft.com/office/drawing/2014/main" id="{BE42C76E-40DE-46AE-A456-C5EF72C00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19" y="809210"/>
            <a:ext cx="87447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48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¿QUÉ ES UN INSTRUMENTO?</a:t>
            </a:r>
          </a:p>
        </p:txBody>
      </p:sp>
      <p:grpSp>
        <p:nvGrpSpPr>
          <p:cNvPr id="11" name="10 Grupo">
            <a:extLst>
              <a:ext uri="{FF2B5EF4-FFF2-40B4-BE49-F238E27FC236}">
                <a16:creationId xmlns:a16="http://schemas.microsoft.com/office/drawing/2014/main" id="{032AF0A8-D300-4A91-8257-676172167357}"/>
              </a:ext>
            </a:extLst>
          </p:cNvPr>
          <p:cNvGrpSpPr>
            <a:grpSpLocks/>
          </p:cNvGrpSpPr>
          <p:nvPr/>
        </p:nvGrpSpPr>
        <p:grpSpPr bwMode="auto">
          <a:xfrm>
            <a:off x="891117" y="2457452"/>
            <a:ext cx="2743956" cy="3331633"/>
            <a:chOff x="424342" y="1842378"/>
            <a:chExt cx="2057174" cy="2499906"/>
          </a:xfrm>
        </p:grpSpPr>
        <p:pic>
          <p:nvPicPr>
            <p:cNvPr id="3085" name="Picture 4" descr="http://raquelmartin8.files.wordpress.com/2010/05/guitarra3.jpg">
              <a:extLst>
                <a:ext uri="{FF2B5EF4-FFF2-40B4-BE49-F238E27FC236}">
                  <a16:creationId xmlns:a16="http://schemas.microsoft.com/office/drawing/2014/main" id="{870D3CE2-8BB9-4EBC-835B-EC53EAB94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571750"/>
              <a:ext cx="1770533" cy="1770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5 Rectángulo">
              <a:extLst>
                <a:ext uri="{FF2B5EF4-FFF2-40B4-BE49-F238E27FC236}">
                  <a16:creationId xmlns:a16="http://schemas.microsoft.com/office/drawing/2014/main" id="{75127E28-DC4F-48E1-8C24-E6FED23A2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42" y="1842378"/>
              <a:ext cx="2057174" cy="34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PE" sz="2400"/>
                <a:t>Instrumento musical</a:t>
              </a:r>
            </a:p>
          </p:txBody>
        </p:sp>
      </p:grpSp>
      <p:grpSp>
        <p:nvGrpSpPr>
          <p:cNvPr id="14" name="13 Grupo">
            <a:extLst>
              <a:ext uri="{FF2B5EF4-FFF2-40B4-BE49-F238E27FC236}">
                <a16:creationId xmlns:a16="http://schemas.microsoft.com/office/drawing/2014/main" id="{6DB6A17B-C5FB-4E7A-9FDC-14B2BCAD649E}"/>
              </a:ext>
            </a:extLst>
          </p:cNvPr>
          <p:cNvGrpSpPr>
            <a:grpSpLocks/>
          </p:cNvGrpSpPr>
          <p:nvPr/>
        </p:nvGrpSpPr>
        <p:grpSpPr bwMode="auto">
          <a:xfrm>
            <a:off x="4415367" y="2457451"/>
            <a:ext cx="3361267" cy="3380316"/>
            <a:chOff x="2987824" y="1842378"/>
            <a:chExt cx="2520280" cy="2535333"/>
          </a:xfrm>
        </p:grpSpPr>
        <p:sp>
          <p:nvSpPr>
            <p:cNvPr id="3083" name="3 Rectángulo">
              <a:extLst>
                <a:ext uri="{FF2B5EF4-FFF2-40B4-BE49-F238E27FC236}">
                  <a16:creationId xmlns:a16="http://schemas.microsoft.com/office/drawing/2014/main" id="{75234777-8813-4F0B-8FD7-311037570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824" y="1842378"/>
              <a:ext cx="2520280" cy="34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PE" sz="2400"/>
                <a:t>Instrumento quirúrgico</a:t>
              </a:r>
            </a:p>
          </p:txBody>
        </p:sp>
        <p:pic>
          <p:nvPicPr>
            <p:cNvPr id="3084" name="Picture 6" descr="http://www.melodiaimportaciones.com/images/pinza%20mosquito%20recta.jpg">
              <a:extLst>
                <a:ext uri="{FF2B5EF4-FFF2-40B4-BE49-F238E27FC236}">
                  <a16:creationId xmlns:a16="http://schemas.microsoft.com/office/drawing/2014/main" id="{A0D4197C-F8D3-4ECE-BDB9-A7B2D39D9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2355726"/>
              <a:ext cx="1728192" cy="202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9EA250DA-1575-4536-83F0-3007D55F83F5}"/>
              </a:ext>
            </a:extLst>
          </p:cNvPr>
          <p:cNvGrpSpPr>
            <a:grpSpLocks/>
          </p:cNvGrpSpPr>
          <p:nvPr/>
        </p:nvGrpSpPr>
        <p:grpSpPr bwMode="auto">
          <a:xfrm>
            <a:off x="8058151" y="2457452"/>
            <a:ext cx="3649133" cy="3194049"/>
            <a:chOff x="5796136" y="1842378"/>
            <a:chExt cx="2736304" cy="2395689"/>
          </a:xfrm>
        </p:grpSpPr>
        <p:sp>
          <p:nvSpPr>
            <p:cNvPr id="3081" name="6 Rectángulo">
              <a:extLst>
                <a:ext uri="{FF2B5EF4-FFF2-40B4-BE49-F238E27FC236}">
                  <a16:creationId xmlns:a16="http://schemas.microsoft.com/office/drawing/2014/main" id="{6F1E5E03-430E-4F2D-B8A5-8AF4E5E75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6136" y="1842378"/>
              <a:ext cx="2736304" cy="346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PE" sz="2400"/>
                <a:t>Instrumento de medición</a:t>
              </a:r>
            </a:p>
          </p:txBody>
        </p:sp>
        <p:pic>
          <p:nvPicPr>
            <p:cNvPr id="3082" name="Picture 8" descr="http://www.pce-instruments.com/chile/espanol/images/imagen-ficha-tecnica/balanza-pce-lsm-2000l.jpg">
              <a:extLst>
                <a:ext uri="{FF2B5EF4-FFF2-40B4-BE49-F238E27FC236}">
                  <a16:creationId xmlns:a16="http://schemas.microsoft.com/office/drawing/2014/main" id="{C56C3970-D660-4273-BA41-97C2A0213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663" y="2675966"/>
              <a:ext cx="2381250" cy="156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58E2DB6-8E1C-4200-97CB-4C9A5E75E0AD}"/>
              </a:ext>
            </a:extLst>
          </p:cNvPr>
          <p:cNvSpPr/>
          <p:nvPr/>
        </p:nvSpPr>
        <p:spPr>
          <a:xfrm>
            <a:off x="681492" y="2285998"/>
            <a:ext cx="10834777" cy="3805922"/>
          </a:xfrm>
          <a:prstGeom prst="roundRect">
            <a:avLst>
              <a:gd name="adj" fmla="val 3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EE860F49-E74C-40B6-B6BE-F5242FA8238E}"/>
              </a:ext>
            </a:extLst>
          </p:cNvPr>
          <p:cNvSpPr txBox="1"/>
          <p:nvPr/>
        </p:nvSpPr>
        <p:spPr>
          <a:xfrm>
            <a:off x="293298" y="945633"/>
            <a:ext cx="11628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8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Instrumentos de Medición</a:t>
            </a:r>
          </a:p>
        </p:txBody>
      </p:sp>
      <p:grpSp>
        <p:nvGrpSpPr>
          <p:cNvPr id="22" name="21 Grupo">
            <a:extLst>
              <a:ext uri="{FF2B5EF4-FFF2-40B4-BE49-F238E27FC236}">
                <a16:creationId xmlns:a16="http://schemas.microsoft.com/office/drawing/2014/main" id="{6AB6809D-09E6-46F4-A711-4FA2E9C631F6}"/>
              </a:ext>
            </a:extLst>
          </p:cNvPr>
          <p:cNvGrpSpPr>
            <a:grpSpLocks/>
          </p:cNvGrpSpPr>
          <p:nvPr/>
        </p:nvGrpSpPr>
        <p:grpSpPr bwMode="auto">
          <a:xfrm>
            <a:off x="1437218" y="2389718"/>
            <a:ext cx="3341236" cy="2947522"/>
            <a:chOff x="1077695" y="1661030"/>
            <a:chExt cx="2506651" cy="2209977"/>
          </a:xfrm>
        </p:grpSpPr>
        <p:sp>
          <p:nvSpPr>
            <p:cNvPr id="23" name="22 Rectángulo">
              <a:extLst>
                <a:ext uri="{FF2B5EF4-FFF2-40B4-BE49-F238E27FC236}">
                  <a16:creationId xmlns:a16="http://schemas.microsoft.com/office/drawing/2014/main" id="{97BFF911-0F75-419A-96AF-FF8B9661463E}"/>
                </a:ext>
              </a:extLst>
            </p:cNvPr>
            <p:cNvSpPr/>
            <p:nvPr/>
          </p:nvSpPr>
          <p:spPr>
            <a:xfrm>
              <a:off x="1077695" y="1661030"/>
              <a:ext cx="2506651" cy="6230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cs typeface="Arial" charset="0"/>
                </a:rPr>
                <a:t>Instrumento de medición</a:t>
              </a:r>
            </a:p>
            <a:p>
              <a:pPr algn="ctr">
                <a:defRPr/>
              </a:pPr>
              <a:r>
                <a:rPr lang="es-E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Mecánicos</a:t>
              </a:r>
            </a:p>
          </p:txBody>
        </p:sp>
        <p:pic>
          <p:nvPicPr>
            <p:cNvPr id="4109" name="Picture 8" descr="http://www.pce-instruments.com/chile/espanol/images/imagen-ficha-tecnica/balanza-pce-lsm-2000l.jpg">
              <a:extLst>
                <a:ext uri="{FF2B5EF4-FFF2-40B4-BE49-F238E27FC236}">
                  <a16:creationId xmlns:a16="http://schemas.microsoft.com/office/drawing/2014/main" id="{4EAE5E22-3957-44D5-A4C2-08CFBF891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638" y="2308906"/>
              <a:ext cx="2381250" cy="156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24 Grupo">
            <a:extLst>
              <a:ext uri="{FF2B5EF4-FFF2-40B4-BE49-F238E27FC236}">
                <a16:creationId xmlns:a16="http://schemas.microsoft.com/office/drawing/2014/main" id="{DF3A1806-1DF4-41EB-9653-551E4E05D20C}"/>
              </a:ext>
            </a:extLst>
          </p:cNvPr>
          <p:cNvGrpSpPr>
            <a:grpSpLocks/>
          </p:cNvGrpSpPr>
          <p:nvPr/>
        </p:nvGrpSpPr>
        <p:grpSpPr bwMode="auto">
          <a:xfrm>
            <a:off x="7433734" y="2389718"/>
            <a:ext cx="3655484" cy="3056392"/>
            <a:chOff x="5575388" y="1661030"/>
            <a:chExt cx="2741028" cy="2292463"/>
          </a:xfrm>
        </p:grpSpPr>
        <p:sp>
          <p:nvSpPr>
            <p:cNvPr id="26" name="25 Rectángulo">
              <a:extLst>
                <a:ext uri="{FF2B5EF4-FFF2-40B4-BE49-F238E27FC236}">
                  <a16:creationId xmlns:a16="http://schemas.microsoft.com/office/drawing/2014/main" id="{BA825956-BBDF-4CCA-9508-E2980D4EA480}"/>
                </a:ext>
              </a:extLst>
            </p:cNvPr>
            <p:cNvSpPr/>
            <p:nvPr/>
          </p:nvSpPr>
          <p:spPr>
            <a:xfrm>
              <a:off x="5580150" y="1661030"/>
              <a:ext cx="2736266" cy="6232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2400" dirty="0">
                  <a:cs typeface="Arial" charset="0"/>
                </a:rPr>
                <a:t>Instrumentos de medición</a:t>
              </a:r>
            </a:p>
            <a:p>
              <a:pPr algn="ctr">
                <a:defRPr/>
              </a:pPr>
              <a:r>
                <a:rPr lang="es-E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Documentales</a:t>
              </a:r>
            </a:p>
          </p:txBody>
        </p:sp>
        <p:pic>
          <p:nvPicPr>
            <p:cNvPr id="4107" name="Picture 2" descr="C:\Users\Jose Antonio\Documents\cuestionario_de_control.png">
              <a:extLst>
                <a:ext uri="{FF2B5EF4-FFF2-40B4-BE49-F238E27FC236}">
                  <a16:creationId xmlns:a16="http://schemas.microsoft.com/office/drawing/2014/main" id="{80004535-BD5B-4B2C-8798-B12BA0CD4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388" y="1929430"/>
              <a:ext cx="2693987" cy="202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27 Rectángulo">
            <a:extLst>
              <a:ext uri="{FF2B5EF4-FFF2-40B4-BE49-F238E27FC236}">
                <a16:creationId xmlns:a16="http://schemas.microsoft.com/office/drawing/2014/main" id="{1DCB4FA9-89E0-4FA3-B7DC-145888B061FE}"/>
              </a:ext>
            </a:extLst>
          </p:cNvPr>
          <p:cNvSpPr/>
          <p:nvPr/>
        </p:nvSpPr>
        <p:spPr>
          <a:xfrm>
            <a:off x="1885951" y="5342750"/>
            <a:ext cx="236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 objetivas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9" name="28 Rectángulo">
            <a:extLst>
              <a:ext uri="{FF2B5EF4-FFF2-40B4-BE49-F238E27FC236}">
                <a16:creationId xmlns:a16="http://schemas.microsoft.com/office/drawing/2014/main" id="{ED643AD0-8EF9-495D-9BA9-C76DAFB7A6A0}"/>
              </a:ext>
            </a:extLst>
          </p:cNvPr>
          <p:cNvSpPr/>
          <p:nvPr/>
        </p:nvSpPr>
        <p:spPr>
          <a:xfrm>
            <a:off x="7975601" y="5342750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 subjetivas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05A19B-A5E7-4FE5-885A-737B845BA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471199"/>
              </p:ext>
            </p:extLst>
          </p:nvPr>
        </p:nvGraphicFramePr>
        <p:xfrm>
          <a:off x="2032000" y="1552575"/>
          <a:ext cx="8128000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áfico 1">
            <a:extLst>
              <a:ext uri="{FF2B5EF4-FFF2-40B4-BE49-F238E27FC236}">
                <a16:creationId xmlns:a16="http://schemas.microsoft.com/office/drawing/2014/main" id="{345301EB-4AEC-442D-BAB7-2F95E95A3AB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70134DE-BF0A-4BB3-93EB-CE6E921A4B4E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9600D6-3D36-449A-889B-9C4D7B32BAA2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86DFDEB-3F88-4319-BD08-04AA7D6CA535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D96B7E4-D85B-4BCF-8451-60CB847B8B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ED5B46D-44FC-480D-AAF4-40FFE564A6C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5758DFA5-EAE6-4305-AEA2-7E97D663A90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72B88F0-B1DD-4F2F-AFC6-A7F01716846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9804640-F92B-422D-9562-20CB4DA4B3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37883EAC-CE66-4F75-A1AC-DBEB9CBEE8B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4DF2518-4C10-4D92-A5CF-0AAB6CC472D1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611806AF-7264-47CB-ADBA-AFF137416D1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D9F784A-A695-4069-83F3-26ED6DB229C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B03C90D-B963-489C-9866-6DC4CE77AB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CBFEF62-A952-44F2-A19C-935DBB8C294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F08EDB0-E445-48FA-A3B7-79F4D9E7902B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25E2398-98D3-4195-A700-412D1F09724E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6B72510-75E1-4F95-821B-9BCB3FE9F55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41BD8B-7D0B-4FBC-A396-E428D304E5D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4086487" y="712529"/>
            <a:ext cx="40190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3F8C8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DIMENSIONES DE LAS VARIABLES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F55FB6-2D70-48A7-8C89-8C954385112D}"/>
              </a:ext>
            </a:extLst>
          </p:cNvPr>
          <p:cNvSpPr txBox="1"/>
          <p:nvPr/>
        </p:nvSpPr>
        <p:spPr>
          <a:xfrm>
            <a:off x="2466976" y="50013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Las magnitudes físicas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mecánicos</a:t>
            </a:r>
            <a:endParaRPr lang="es-PE" sz="1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85D7594-2E1F-4C5B-87CD-21279EF44469}"/>
              </a:ext>
            </a:extLst>
          </p:cNvPr>
          <p:cNvSpPr txBox="1"/>
          <p:nvPr/>
        </p:nvSpPr>
        <p:spPr>
          <a:xfrm>
            <a:off x="6686551" y="50013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Las dimensiones lógicas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documentales</a:t>
            </a:r>
            <a:endParaRPr lang="es-PE" sz="1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8CDB47F-B391-44F2-9C4A-CD012504E4AB}"/>
              </a:ext>
            </a:extLst>
          </p:cNvPr>
          <p:cNvSpPr/>
          <p:nvPr/>
        </p:nvSpPr>
        <p:spPr>
          <a:xfrm>
            <a:off x="4419862" y="1386302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DIMENSIONES ≈ MAGNITUDES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265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DB65BA08-DAAB-4CB3-A2D1-B0A729C7B911}"/>
              </a:ext>
            </a:extLst>
          </p:cNvPr>
          <p:cNvSpPr/>
          <p:nvPr/>
        </p:nvSpPr>
        <p:spPr>
          <a:xfrm>
            <a:off x="681492" y="2285998"/>
            <a:ext cx="10834777" cy="3805922"/>
          </a:xfrm>
          <a:prstGeom prst="roundRect">
            <a:avLst>
              <a:gd name="adj" fmla="val 3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FF04E669-61D1-4BE2-BAC4-4162D3BC4333}"/>
              </a:ext>
            </a:extLst>
          </p:cNvPr>
          <p:cNvSpPr txBox="1"/>
          <p:nvPr/>
        </p:nvSpPr>
        <p:spPr>
          <a:xfrm>
            <a:off x="8710261" y="6324600"/>
            <a:ext cx="32340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www.ValidaciondeInstrumentos.com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96A171F2-0B6F-497F-BAA3-4479E8780BE7}"/>
              </a:ext>
            </a:extLst>
          </p:cNvPr>
          <p:cNvSpPr txBox="1"/>
          <p:nvPr/>
        </p:nvSpPr>
        <p:spPr>
          <a:xfrm>
            <a:off x="624451" y="1137013"/>
            <a:ext cx="109680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INSTRUMENTOS DE MEDICIÓN DOCUMENTALES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A1A0C614-CEE4-45BC-9F0B-003B77428284}"/>
              </a:ext>
            </a:extLst>
          </p:cNvPr>
          <p:cNvSpPr/>
          <p:nvPr/>
        </p:nvSpPr>
        <p:spPr>
          <a:xfrm>
            <a:off x="1437217" y="2557503"/>
            <a:ext cx="1885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Cuestionarios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7B260E09-D66A-4A5B-A684-340C23E286C2}"/>
              </a:ext>
            </a:extLst>
          </p:cNvPr>
          <p:cNvSpPr/>
          <p:nvPr/>
        </p:nvSpPr>
        <p:spPr>
          <a:xfrm>
            <a:off x="8688918" y="2557503"/>
            <a:ext cx="182456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Inventarios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4126B63B-4560-4AE1-A48B-B7CAEB31ABCE}"/>
              </a:ext>
            </a:extLst>
          </p:cNvPr>
          <p:cNvSpPr/>
          <p:nvPr/>
        </p:nvSpPr>
        <p:spPr>
          <a:xfrm>
            <a:off x="5348995" y="2561736"/>
            <a:ext cx="106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Escalas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grpSp>
        <p:nvGrpSpPr>
          <p:cNvPr id="18" name="17 Grupo">
            <a:extLst>
              <a:ext uri="{FF2B5EF4-FFF2-40B4-BE49-F238E27FC236}">
                <a16:creationId xmlns:a16="http://schemas.microsoft.com/office/drawing/2014/main" id="{C314120D-6793-432D-8A80-2FF08FAFE002}"/>
              </a:ext>
            </a:extLst>
          </p:cNvPr>
          <p:cNvGrpSpPr>
            <a:grpSpLocks/>
          </p:cNvGrpSpPr>
          <p:nvPr/>
        </p:nvGrpSpPr>
        <p:grpSpPr bwMode="auto">
          <a:xfrm>
            <a:off x="1587034" y="3920635"/>
            <a:ext cx="1585563" cy="1871365"/>
            <a:chOff x="1187624" y="2683367"/>
            <a:chExt cx="1189084" cy="1403054"/>
          </a:xfrm>
        </p:grpSpPr>
        <p:grpSp>
          <p:nvGrpSpPr>
            <p:cNvPr id="5140" name="9 Grupo">
              <a:extLst>
                <a:ext uri="{FF2B5EF4-FFF2-40B4-BE49-F238E27FC236}">
                  <a16:creationId xmlns:a16="http://schemas.microsoft.com/office/drawing/2014/main" id="{CC8A0EF2-CC4F-4217-A379-A5EA50AD608C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1388449" y="2683367"/>
              <a:ext cx="839787" cy="815975"/>
              <a:chOff x="2769815" y="2274891"/>
              <a:chExt cx="3673993" cy="3602381"/>
            </a:xfrm>
          </p:grpSpPr>
          <p:sp>
            <p:nvSpPr>
              <p:cNvPr id="31" name="30 Circular">
                <a:extLst>
                  <a:ext uri="{FF2B5EF4-FFF2-40B4-BE49-F238E27FC236}">
                    <a16:creationId xmlns:a16="http://schemas.microsoft.com/office/drawing/2014/main" id="{3B29A5B9-1DFE-4A7C-812D-5B3BCA8B17AB}"/>
                  </a:ext>
                </a:extLst>
              </p:cNvPr>
              <p:cNvSpPr/>
              <p:nvPr/>
            </p:nvSpPr>
            <p:spPr>
              <a:xfrm>
                <a:off x="2822505" y="2249230"/>
                <a:ext cx="3597333" cy="3601176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fillRef>
              <a:effectRef idx="0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32" name="31 Circular">
                <a:extLst>
                  <a:ext uri="{FF2B5EF4-FFF2-40B4-BE49-F238E27FC236}">
                    <a16:creationId xmlns:a16="http://schemas.microsoft.com/office/drawing/2014/main" id="{026DA57D-F817-4CAC-9B6B-FFD7231016E6}"/>
                  </a:ext>
                </a:extLst>
              </p:cNvPr>
              <p:cNvSpPr/>
              <p:nvPr/>
            </p:nvSpPr>
            <p:spPr>
              <a:xfrm>
                <a:off x="2761232" y="2265670"/>
                <a:ext cx="3597333" cy="3594168"/>
              </a:xfrm>
              <a:prstGeom prst="pie">
                <a:avLst>
                  <a:gd name="adj1" fmla="val 16200000"/>
                  <a:gd name="adj2" fmla="val 5400000"/>
                </a:avLst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32 Elipse">
                <a:extLst>
                  <a:ext uri="{FF2B5EF4-FFF2-40B4-BE49-F238E27FC236}">
                    <a16:creationId xmlns:a16="http://schemas.microsoft.com/office/drawing/2014/main" id="{4AADA90C-F71E-4E0E-8B15-5764A98A6CA0}"/>
                  </a:ext>
                </a:extLst>
              </p:cNvPr>
              <p:cNvSpPr/>
              <p:nvPr/>
            </p:nvSpPr>
            <p:spPr>
              <a:xfrm>
                <a:off x="3663897" y="2287980"/>
                <a:ext cx="1763943" cy="1765557"/>
              </a:xfrm>
              <a:prstGeom prst="ellipse">
                <a:avLst/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33 Elipse">
                <a:extLst>
                  <a:ext uri="{FF2B5EF4-FFF2-40B4-BE49-F238E27FC236}">
                    <a16:creationId xmlns:a16="http://schemas.microsoft.com/office/drawing/2014/main" id="{D1E734FD-405D-420B-AB03-B68D3AC7EA73}"/>
                  </a:ext>
                </a:extLst>
              </p:cNvPr>
              <p:cNvSpPr/>
              <p:nvPr/>
            </p:nvSpPr>
            <p:spPr>
              <a:xfrm>
                <a:off x="3637705" y="4081943"/>
                <a:ext cx="1798664" cy="1765557"/>
              </a:xfrm>
              <a:prstGeom prst="ellipse">
                <a:avLst/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0" name="29 Rectángulo">
              <a:extLst>
                <a:ext uri="{FF2B5EF4-FFF2-40B4-BE49-F238E27FC236}">
                  <a16:creationId xmlns:a16="http://schemas.microsoft.com/office/drawing/2014/main" id="{7DDF735F-7836-4582-A952-2CFFF27E36FD}"/>
                </a:ext>
              </a:extLst>
            </p:cNvPr>
            <p:cNvSpPr/>
            <p:nvPr/>
          </p:nvSpPr>
          <p:spPr>
            <a:xfrm>
              <a:off x="1187624" y="3740288"/>
              <a:ext cx="1189084" cy="346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Dicotómica</a:t>
              </a:r>
              <a:endPara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</p:grpSp>
      <p:grpSp>
        <p:nvGrpSpPr>
          <p:cNvPr id="35" name="34 Grupo">
            <a:extLst>
              <a:ext uri="{FF2B5EF4-FFF2-40B4-BE49-F238E27FC236}">
                <a16:creationId xmlns:a16="http://schemas.microsoft.com/office/drawing/2014/main" id="{9039BCAC-D1CD-4A2C-A290-CD286760FD17}"/>
              </a:ext>
            </a:extLst>
          </p:cNvPr>
          <p:cNvGrpSpPr>
            <a:grpSpLocks/>
          </p:cNvGrpSpPr>
          <p:nvPr/>
        </p:nvGrpSpPr>
        <p:grpSpPr bwMode="auto">
          <a:xfrm>
            <a:off x="5160434" y="3653934"/>
            <a:ext cx="1445684" cy="2138064"/>
            <a:chOff x="3869864" y="2482110"/>
            <a:chExt cx="1084262" cy="1604292"/>
          </a:xfrm>
        </p:grpSpPr>
        <p:sp>
          <p:nvSpPr>
            <p:cNvPr id="36" name="35 Rectángulo">
              <a:extLst>
                <a:ext uri="{FF2B5EF4-FFF2-40B4-BE49-F238E27FC236}">
                  <a16:creationId xmlns:a16="http://schemas.microsoft.com/office/drawing/2014/main" id="{84C3A04E-448C-4F7B-A255-200EA11B32C5}"/>
                </a:ext>
              </a:extLst>
            </p:cNvPr>
            <p:cNvSpPr/>
            <p:nvPr/>
          </p:nvSpPr>
          <p:spPr>
            <a:xfrm>
              <a:off x="4230227" y="2853757"/>
              <a:ext cx="360362" cy="675001"/>
            </a:xfrm>
            <a:prstGeom prst="rect">
              <a:avLst/>
            </a:prstGeom>
            <a:solidFill>
              <a:srgbClr val="FE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36 Rectángulo">
              <a:extLst>
                <a:ext uri="{FF2B5EF4-FFF2-40B4-BE49-F238E27FC236}">
                  <a16:creationId xmlns:a16="http://schemas.microsoft.com/office/drawing/2014/main" id="{03492C6C-36C4-46ED-A3CA-9CBF5DE8410B}"/>
                </a:ext>
              </a:extLst>
            </p:cNvPr>
            <p:cNvSpPr/>
            <p:nvPr/>
          </p:nvSpPr>
          <p:spPr>
            <a:xfrm>
              <a:off x="3869864" y="3180934"/>
              <a:ext cx="360363" cy="343059"/>
            </a:xfrm>
            <a:prstGeom prst="rect">
              <a:avLst/>
            </a:prstGeom>
            <a:solidFill>
              <a:srgbClr val="8B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37 Rectángulo">
              <a:extLst>
                <a:ext uri="{FF2B5EF4-FFF2-40B4-BE49-F238E27FC236}">
                  <a16:creationId xmlns:a16="http://schemas.microsoft.com/office/drawing/2014/main" id="{8E5C93A0-FC98-4760-850C-EC7B271DEE28}"/>
                </a:ext>
              </a:extLst>
            </p:cNvPr>
            <p:cNvSpPr/>
            <p:nvPr/>
          </p:nvSpPr>
          <p:spPr>
            <a:xfrm>
              <a:off x="4593763" y="2482110"/>
              <a:ext cx="360363" cy="1046648"/>
            </a:xfrm>
            <a:prstGeom prst="rect">
              <a:avLst/>
            </a:prstGeom>
            <a:solidFill>
              <a:srgbClr val="019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38 Rectángulo">
              <a:extLst>
                <a:ext uri="{FF2B5EF4-FFF2-40B4-BE49-F238E27FC236}">
                  <a16:creationId xmlns:a16="http://schemas.microsoft.com/office/drawing/2014/main" id="{3563DE8C-3217-499A-B9C1-FC9DD2F4060F}"/>
                </a:ext>
              </a:extLst>
            </p:cNvPr>
            <p:cNvSpPr/>
            <p:nvPr/>
          </p:nvSpPr>
          <p:spPr>
            <a:xfrm>
              <a:off x="3923839" y="3739993"/>
              <a:ext cx="827822" cy="346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Ordinal</a:t>
              </a:r>
              <a:endPara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</p:grpSp>
      <p:grpSp>
        <p:nvGrpSpPr>
          <p:cNvPr id="40" name="39 Grupo">
            <a:extLst>
              <a:ext uri="{FF2B5EF4-FFF2-40B4-BE49-F238E27FC236}">
                <a16:creationId xmlns:a16="http://schemas.microsoft.com/office/drawing/2014/main" id="{2197451B-83B4-48C6-A37C-98A48EEA30F3}"/>
              </a:ext>
            </a:extLst>
          </p:cNvPr>
          <p:cNvGrpSpPr>
            <a:grpSpLocks/>
          </p:cNvGrpSpPr>
          <p:nvPr/>
        </p:nvGrpSpPr>
        <p:grpSpPr bwMode="auto">
          <a:xfrm>
            <a:off x="8812743" y="3579852"/>
            <a:ext cx="1576916" cy="2199448"/>
            <a:chOff x="6573814" y="2427734"/>
            <a:chExt cx="1182810" cy="1649390"/>
          </a:xfrm>
        </p:grpSpPr>
        <p:sp>
          <p:nvSpPr>
            <p:cNvPr id="41" name="40 Elipse">
              <a:extLst>
                <a:ext uri="{FF2B5EF4-FFF2-40B4-BE49-F238E27FC236}">
                  <a16:creationId xmlns:a16="http://schemas.microsoft.com/office/drawing/2014/main" id="{2477CE56-8080-4BC7-96FC-5CC332B888C6}"/>
                </a:ext>
              </a:extLst>
            </p:cNvPr>
            <p:cNvSpPr/>
            <p:nvPr/>
          </p:nvSpPr>
          <p:spPr>
            <a:xfrm>
              <a:off x="6588102" y="2953134"/>
              <a:ext cx="571559" cy="571432"/>
            </a:xfrm>
            <a:prstGeom prst="ellipse">
              <a:avLst/>
            </a:prstGeom>
            <a:solidFill>
              <a:srgbClr val="8BB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41 Elipse">
              <a:extLst>
                <a:ext uri="{FF2B5EF4-FFF2-40B4-BE49-F238E27FC236}">
                  <a16:creationId xmlns:a16="http://schemas.microsoft.com/office/drawing/2014/main" id="{52255D9B-7FF1-4069-A471-7B3595577EB4}"/>
                </a:ext>
              </a:extLst>
            </p:cNvPr>
            <p:cNvSpPr/>
            <p:nvPr/>
          </p:nvSpPr>
          <p:spPr>
            <a:xfrm>
              <a:off x="7185065" y="2953134"/>
              <a:ext cx="571559" cy="571432"/>
            </a:xfrm>
            <a:prstGeom prst="ellipse">
              <a:avLst/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42 Elipse">
              <a:extLst>
                <a:ext uri="{FF2B5EF4-FFF2-40B4-BE49-F238E27FC236}">
                  <a16:creationId xmlns:a16="http://schemas.microsoft.com/office/drawing/2014/main" id="{8247AD32-C6EE-4000-B4AA-82D740CD1B0F}"/>
                </a:ext>
              </a:extLst>
            </p:cNvPr>
            <p:cNvSpPr/>
            <p:nvPr/>
          </p:nvSpPr>
          <p:spPr>
            <a:xfrm>
              <a:off x="6864356" y="2427734"/>
              <a:ext cx="571559" cy="571432"/>
            </a:xfrm>
            <a:prstGeom prst="ellipse">
              <a:avLst/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43 Rectángulo">
              <a:extLst>
                <a:ext uri="{FF2B5EF4-FFF2-40B4-BE49-F238E27FC236}">
                  <a16:creationId xmlns:a16="http://schemas.microsoft.com/office/drawing/2014/main" id="{3BCC8763-A54E-491B-8276-3943013F2695}"/>
                </a:ext>
              </a:extLst>
            </p:cNvPr>
            <p:cNvSpPr/>
            <p:nvPr/>
          </p:nvSpPr>
          <p:spPr>
            <a:xfrm>
              <a:off x="6573814" y="3730916"/>
              <a:ext cx="1119269" cy="34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Politómica</a:t>
              </a:r>
              <a:endPara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87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 descr="Objetivo">
            <a:extLst>
              <a:ext uri="{FF2B5EF4-FFF2-40B4-BE49-F238E27FC236}">
                <a16:creationId xmlns:a16="http://schemas.microsoft.com/office/drawing/2014/main" id="{8ED62966-C52F-4072-9750-73C7A6CB9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018" y="2349000"/>
            <a:ext cx="2160000" cy="2160000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803A43D-A531-402E-A5A9-0C29C58C6A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2327024"/>
              </p:ext>
            </p:extLst>
          </p:nvPr>
        </p:nvGraphicFramePr>
        <p:xfrm>
          <a:off x="1041400" y="1270001"/>
          <a:ext cx="100965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18D39760-BCBE-4D67-A246-31E155778466}"/>
              </a:ext>
            </a:extLst>
          </p:cNvPr>
          <p:cNvSpPr/>
          <p:nvPr/>
        </p:nvSpPr>
        <p:spPr>
          <a:xfrm>
            <a:off x="3159160" y="712529"/>
            <a:ext cx="58737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PROPÓSITO DEL ESTUDIO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CB8B69F-1395-4DCF-BAD3-97023A72CC4C}"/>
              </a:ext>
            </a:extLst>
          </p:cNvPr>
          <p:cNvSpPr/>
          <p:nvPr/>
        </p:nvSpPr>
        <p:spPr>
          <a:xfrm>
            <a:off x="4199503" y="5238234"/>
            <a:ext cx="379302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Línea de investigación: </a:t>
            </a:r>
            <a:r>
              <a:rPr lang="es-ES" sz="17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DIABETES</a:t>
            </a:r>
            <a:endParaRPr lang="es-PE" sz="17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C9ABF8C-B7AB-4D6D-A564-B0E48CB3CA05}"/>
              </a:ext>
            </a:extLst>
          </p:cNvPr>
          <p:cNvSpPr/>
          <p:nvPr/>
        </p:nvSpPr>
        <p:spPr>
          <a:xfrm>
            <a:off x="1169219" y="3249212"/>
            <a:ext cx="1379792" cy="360000"/>
          </a:xfrm>
          <a:prstGeom prst="rect">
            <a:avLst/>
          </a:prstGeom>
          <a:solidFill>
            <a:srgbClr val="8B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Diagnóstico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14" name="Gráfico 1">
            <a:extLst>
              <a:ext uri="{FF2B5EF4-FFF2-40B4-BE49-F238E27FC236}">
                <a16:creationId xmlns:a16="http://schemas.microsoft.com/office/drawing/2014/main" id="{1E2F3B6F-0418-4E41-9B09-596D598CEEFF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21D884F1-6BA0-4461-8FF2-F9D6A4F4AC97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174969E9-DB4B-4F6F-8D07-A102636EC879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B51AF53-3E52-4060-9E00-34A489F09682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6EBCADE2-DEBA-4DF9-92B4-5DAF70032037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650C50A3-E419-4C58-B108-8435131682DB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BC9F73FC-A306-4538-9901-4AD9177D656B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DA055963-B869-487F-8E44-6795525F3B60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7038DBC8-499F-40E8-B46A-39D22B9A28F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618CBC2B-0AF6-48DB-A6DD-89E0CFFDB16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41912997-8B57-4160-95B8-D8A050CD1B5A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05F603CF-8A96-4D66-BA18-1B511810BD72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E16A452D-87D6-43D2-BAC4-37DEA67DCF1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481EDE75-55DA-48B2-B617-AECA076CEF9A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3EA8782-2AF9-4ED4-A6A1-EFE06CC0D4D6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6589CF67-18B0-409F-8DEB-C32382EDE29D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73D0037-59DB-4ECD-BC69-6E37C4DFC805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D10C372-8980-4DA2-A7B1-9D7753176F04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AD0D7CD3-239E-4DD0-88EF-DB06DB8358F5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3ACF9BD-DEA0-4BC5-B287-E50BFDB5C643}"/>
              </a:ext>
            </a:extLst>
          </p:cNvPr>
          <p:cNvSpPr/>
          <p:nvPr/>
        </p:nvSpPr>
        <p:spPr>
          <a:xfrm>
            <a:off x="4473591" y="3199414"/>
            <a:ext cx="1310453" cy="432000"/>
          </a:xfrm>
          <a:prstGeom prst="rect">
            <a:avLst/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Factores de riesgo</a:t>
            </a:r>
            <a:endParaRPr lang="es-PE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EB45B86-BCD6-4ED4-9080-8A713BD99D71}"/>
              </a:ext>
            </a:extLst>
          </p:cNvPr>
          <p:cNvSpPr/>
          <p:nvPr/>
        </p:nvSpPr>
        <p:spPr>
          <a:xfrm>
            <a:off x="6191251" y="3249212"/>
            <a:ext cx="1144386" cy="360000"/>
          </a:xfrm>
          <a:prstGeom prst="rect">
            <a:avLst/>
          </a:prstGeom>
          <a:solidFill>
            <a:srgbClr val="C66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Causas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5BE1E25A-0F45-4E03-BC2F-497F546C160E}"/>
              </a:ext>
            </a:extLst>
          </p:cNvPr>
          <p:cNvSpPr/>
          <p:nvPr/>
        </p:nvSpPr>
        <p:spPr>
          <a:xfrm>
            <a:off x="7768244" y="3247225"/>
            <a:ext cx="1262567" cy="360000"/>
          </a:xfrm>
          <a:prstGeom prst="rect">
            <a:avLst/>
          </a:prstGeom>
          <a:solidFill>
            <a:srgbClr val="019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Pronóstico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C7A5F51-DA30-4A16-870F-1B8263276334}"/>
              </a:ext>
            </a:extLst>
          </p:cNvPr>
          <p:cNvSpPr/>
          <p:nvPr/>
        </p:nvSpPr>
        <p:spPr>
          <a:xfrm>
            <a:off x="3179183" y="1580634"/>
            <a:ext cx="583364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 un </a:t>
            </a:r>
            <a:r>
              <a:rPr lang="es-ES" sz="1700" u="sng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punto concreto </a:t>
            </a:r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dentro de la línea de investigación</a:t>
            </a:r>
            <a:endParaRPr lang="es-PE" sz="1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DB118E5-B9FB-4F0F-A829-0CE3C4680479}"/>
              </a:ext>
            </a:extLst>
          </p:cNvPr>
          <p:cNvSpPr/>
          <p:nvPr/>
        </p:nvSpPr>
        <p:spPr>
          <a:xfrm>
            <a:off x="2839965" y="3249212"/>
            <a:ext cx="1310453" cy="360000"/>
          </a:xfrm>
          <a:prstGeom prst="rect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Prevalencia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1E1FD1F3-9930-4EC1-BF8A-C7866A3D8D5D}"/>
              </a:ext>
            </a:extLst>
          </p:cNvPr>
          <p:cNvSpPr/>
          <p:nvPr/>
        </p:nvSpPr>
        <p:spPr>
          <a:xfrm>
            <a:off x="9343044" y="3247225"/>
            <a:ext cx="1375756" cy="360000"/>
          </a:xfrm>
          <a:prstGeom prst="rect">
            <a:avLst/>
          </a:prstGeom>
          <a:solidFill>
            <a:srgbClr val="00B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Tratamiento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096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>
            <a:extLst>
              <a:ext uri="{FF2B5EF4-FFF2-40B4-BE49-F238E27FC236}">
                <a16:creationId xmlns:a16="http://schemas.microsoft.com/office/drawing/2014/main" id="{1CFCFAEE-6472-4722-A1ED-F5AF728C3AEC}"/>
              </a:ext>
            </a:extLst>
          </p:cNvPr>
          <p:cNvSpPr/>
          <p:nvPr/>
        </p:nvSpPr>
        <p:spPr>
          <a:xfrm>
            <a:off x="719667" y="4639850"/>
            <a:ext cx="10847917" cy="463588"/>
          </a:xfrm>
          <a:prstGeom prst="rect">
            <a:avLst/>
          </a:prstGeom>
          <a:noFill/>
          <a:ln w="12700" cap="rnd" cmpd="sng">
            <a:noFill/>
            <a:prstDash val="solid"/>
            <a:rou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un conjunto de preguntas que persiguen evaluar alguna capacidad (p.e. cognitiva)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199CB8D-09E8-4496-9FBF-D671F17DC8CF}"/>
              </a:ext>
            </a:extLst>
          </p:cNvPr>
          <p:cNvGrpSpPr/>
          <p:nvPr/>
        </p:nvGrpSpPr>
        <p:grpSpPr>
          <a:xfrm>
            <a:off x="2038351" y="2561166"/>
            <a:ext cx="8113183" cy="1735668"/>
            <a:chOff x="2038351" y="1765300"/>
            <a:chExt cx="8113183" cy="1735668"/>
          </a:xfrm>
        </p:grpSpPr>
        <p:grpSp>
          <p:nvGrpSpPr>
            <p:cNvPr id="6146" name="1 Grupo">
              <a:extLst>
                <a:ext uri="{FF2B5EF4-FFF2-40B4-BE49-F238E27FC236}">
                  <a16:creationId xmlns:a16="http://schemas.microsoft.com/office/drawing/2014/main" id="{B1ED0E28-57E7-43FF-A022-E7E079697F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6934" y="1765300"/>
              <a:ext cx="1115484" cy="1094317"/>
              <a:chOff x="1387475" y="3084041"/>
              <a:chExt cx="836613" cy="820737"/>
            </a:xfrm>
          </p:grpSpPr>
          <p:sp>
            <p:nvSpPr>
              <p:cNvPr id="48" name="47 Circular">
                <a:extLst>
                  <a:ext uri="{FF2B5EF4-FFF2-40B4-BE49-F238E27FC236}">
                    <a16:creationId xmlns:a16="http://schemas.microsoft.com/office/drawing/2014/main" id="{2E794719-9B74-4DD9-A418-FF5E06F9DA33}"/>
                  </a:ext>
                </a:extLst>
              </p:cNvPr>
              <p:cNvSpPr/>
              <p:nvPr/>
            </p:nvSpPr>
            <p:spPr bwMode="auto">
              <a:xfrm rot="900000">
                <a:off x="1401763" y="3088804"/>
                <a:ext cx="822325" cy="815974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fillRef>
              <a:effectRef idx="0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48 Circular">
                <a:extLst>
                  <a:ext uri="{FF2B5EF4-FFF2-40B4-BE49-F238E27FC236}">
                    <a16:creationId xmlns:a16="http://schemas.microsoft.com/office/drawing/2014/main" id="{75EFD85E-F166-4017-A6C9-39F777CCCB88}"/>
                  </a:ext>
                </a:extLst>
              </p:cNvPr>
              <p:cNvSpPr/>
              <p:nvPr/>
            </p:nvSpPr>
            <p:spPr bwMode="auto">
              <a:xfrm rot="900000">
                <a:off x="1387475" y="3084041"/>
                <a:ext cx="822325" cy="815974"/>
              </a:xfrm>
              <a:prstGeom prst="pie">
                <a:avLst>
                  <a:gd name="adj1" fmla="val 16200000"/>
                  <a:gd name="adj2" fmla="val 5400000"/>
                </a:avLst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49 Elipse">
                <a:extLst>
                  <a:ext uri="{FF2B5EF4-FFF2-40B4-BE49-F238E27FC236}">
                    <a16:creationId xmlns:a16="http://schemas.microsoft.com/office/drawing/2014/main" id="{ABFDCB2B-76E2-46EE-9646-954C4575CDAB}"/>
                  </a:ext>
                </a:extLst>
              </p:cNvPr>
              <p:cNvSpPr/>
              <p:nvPr/>
            </p:nvSpPr>
            <p:spPr bwMode="auto">
              <a:xfrm rot="900000">
                <a:off x="1646238" y="3095154"/>
                <a:ext cx="403225" cy="400050"/>
              </a:xfrm>
              <a:prstGeom prst="ellipse">
                <a:avLst/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1" name="50 Elipse">
                <a:extLst>
                  <a:ext uri="{FF2B5EF4-FFF2-40B4-BE49-F238E27FC236}">
                    <a16:creationId xmlns:a16="http://schemas.microsoft.com/office/drawing/2014/main" id="{91A28BB7-CAEB-4EB8-A907-B239D86CAA08}"/>
                  </a:ext>
                </a:extLst>
              </p:cNvPr>
              <p:cNvSpPr/>
              <p:nvPr/>
            </p:nvSpPr>
            <p:spPr bwMode="auto">
              <a:xfrm rot="900000">
                <a:off x="1535113" y="3487266"/>
                <a:ext cx="411162" cy="400050"/>
              </a:xfrm>
              <a:prstGeom prst="ellipse">
                <a:avLst/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0" name="29 Rectángulo redondeado">
              <a:extLst>
                <a:ext uri="{FF2B5EF4-FFF2-40B4-BE49-F238E27FC236}">
                  <a16:creationId xmlns:a16="http://schemas.microsoft.com/office/drawing/2014/main" id="{4F1EA273-0D13-42C3-8CF2-81B3FEEAEC6D}"/>
                </a:ext>
              </a:extLst>
            </p:cNvPr>
            <p:cNvSpPr/>
            <p:nvPr/>
          </p:nvSpPr>
          <p:spPr bwMode="auto">
            <a:xfrm>
              <a:off x="2038351" y="2997201"/>
              <a:ext cx="2135716" cy="503767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Cuestionario</a:t>
              </a:r>
            </a:p>
          </p:txBody>
        </p:sp>
        <p:grpSp>
          <p:nvGrpSpPr>
            <p:cNvPr id="6149" name="10 Grupo">
              <a:extLst>
                <a:ext uri="{FF2B5EF4-FFF2-40B4-BE49-F238E27FC236}">
                  <a16:creationId xmlns:a16="http://schemas.microsoft.com/office/drawing/2014/main" id="{FF63785A-DA66-42A8-9A27-E56291120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851" y="3050117"/>
              <a:ext cx="452967" cy="395816"/>
              <a:chOff x="1766887" y="53455"/>
              <a:chExt cx="339494" cy="397144"/>
            </a:xfrm>
            <a:solidFill>
              <a:schemeClr val="bg1"/>
            </a:solidFill>
          </p:grpSpPr>
          <p:sp>
            <p:nvSpPr>
              <p:cNvPr id="28" name="27 Flecha derecha">
                <a:extLst>
                  <a:ext uri="{FF2B5EF4-FFF2-40B4-BE49-F238E27FC236}">
                    <a16:creationId xmlns:a16="http://schemas.microsoft.com/office/drawing/2014/main" id="{15375332-0997-4235-9D85-EAEB59F21A96}"/>
                  </a:ext>
                </a:extLst>
              </p:cNvPr>
              <p:cNvSpPr/>
              <p:nvPr/>
            </p:nvSpPr>
            <p:spPr>
              <a:xfrm>
                <a:off x="1766887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Flecha derecha 6">
                <a:extLst>
                  <a:ext uri="{FF2B5EF4-FFF2-40B4-BE49-F238E27FC236}">
                    <a16:creationId xmlns:a16="http://schemas.microsoft.com/office/drawing/2014/main" id="{896D6C70-46D8-46B9-BE4D-44D0F05AFDEF}"/>
                  </a:ext>
                </a:extLst>
              </p:cNvPr>
              <p:cNvSpPr/>
              <p:nvPr/>
            </p:nvSpPr>
            <p:spPr>
              <a:xfrm>
                <a:off x="1766887" y="134158"/>
                <a:ext cx="237963" cy="23573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400"/>
              </a:p>
            </p:txBody>
          </p:sp>
        </p:grpSp>
        <p:grpSp>
          <p:nvGrpSpPr>
            <p:cNvPr id="5127" name="12 Grupo">
              <a:extLst>
                <a:ext uri="{FF2B5EF4-FFF2-40B4-BE49-F238E27FC236}">
                  <a16:creationId xmlns:a16="http://schemas.microsoft.com/office/drawing/2014/main" id="{451B5119-E958-4C84-8AB5-3DC91BE2F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6586" y="3051175"/>
              <a:ext cx="452967" cy="395288"/>
              <a:chOff x="4008834" y="53455"/>
              <a:chExt cx="339494" cy="397144"/>
            </a:xfrm>
            <a:solidFill>
              <a:schemeClr val="bg1"/>
            </a:solidFill>
          </p:grpSpPr>
          <p:sp>
            <p:nvSpPr>
              <p:cNvPr id="26" name="25 Flecha derecha">
                <a:extLst>
                  <a:ext uri="{FF2B5EF4-FFF2-40B4-BE49-F238E27FC236}">
                    <a16:creationId xmlns:a16="http://schemas.microsoft.com/office/drawing/2014/main" id="{D6D43FF0-0F1A-47F0-9012-493A9AC9E371}"/>
                  </a:ext>
                </a:extLst>
              </p:cNvPr>
              <p:cNvSpPr/>
              <p:nvPr/>
            </p:nvSpPr>
            <p:spPr>
              <a:xfrm>
                <a:off x="4008834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Flecha derecha 10">
                <a:extLst>
                  <a:ext uri="{FF2B5EF4-FFF2-40B4-BE49-F238E27FC236}">
                    <a16:creationId xmlns:a16="http://schemas.microsoft.com/office/drawing/2014/main" id="{F7C2F8E1-0FCC-417B-AEE8-CA79A4688597}"/>
                  </a:ext>
                </a:extLst>
              </p:cNvPr>
              <p:cNvSpPr/>
              <p:nvPr/>
            </p:nvSpPr>
            <p:spPr>
              <a:xfrm>
                <a:off x="4008834" y="133203"/>
                <a:ext cx="237963" cy="237649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400"/>
              </a:p>
            </p:txBody>
          </p:sp>
        </p:grpSp>
        <p:sp>
          <p:nvSpPr>
            <p:cNvPr id="24" name="23 Rectángulo redondeado">
              <a:extLst>
                <a:ext uri="{FF2B5EF4-FFF2-40B4-BE49-F238E27FC236}">
                  <a16:creationId xmlns:a16="http://schemas.microsoft.com/office/drawing/2014/main" id="{64BD71AD-64D0-49FF-A85B-4069A8DF3201}"/>
                </a:ext>
              </a:extLst>
            </p:cNvPr>
            <p:cNvSpPr/>
            <p:nvPr/>
          </p:nvSpPr>
          <p:spPr bwMode="auto">
            <a:xfrm>
              <a:off x="5016500" y="2997201"/>
              <a:ext cx="2135717" cy="503767"/>
            </a:xfrm>
            <a:prstGeom prst="roundRect">
              <a:avLst>
                <a:gd name="adj" fmla="val 10000"/>
              </a:avLst>
            </a:prstGeom>
            <a:solidFill>
              <a:srgbClr val="8B3131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dirty="0">
                  <a:solidFill>
                    <a:schemeClr val="bg1">
                      <a:lumMod val="85000"/>
                    </a:schemeClr>
                  </a:solidFill>
                  <a:cs typeface="Arial" pitchFamily="34" charset="0"/>
                </a:rPr>
                <a:t>Escala</a:t>
              </a:r>
            </a:p>
          </p:txBody>
        </p:sp>
        <p:sp>
          <p:nvSpPr>
            <p:cNvPr id="22" name="21 Rectángulo redondeado">
              <a:extLst>
                <a:ext uri="{FF2B5EF4-FFF2-40B4-BE49-F238E27FC236}">
                  <a16:creationId xmlns:a16="http://schemas.microsoft.com/office/drawing/2014/main" id="{4BA841BC-90FC-48D4-8F07-D96D0A11C9BC}"/>
                </a:ext>
              </a:extLst>
            </p:cNvPr>
            <p:cNvSpPr/>
            <p:nvPr/>
          </p:nvSpPr>
          <p:spPr bwMode="auto">
            <a:xfrm>
              <a:off x="8015818" y="2997201"/>
              <a:ext cx="2135716" cy="503767"/>
            </a:xfrm>
            <a:prstGeom prst="roundRect">
              <a:avLst>
                <a:gd name="adj" fmla="val 10000"/>
              </a:avLst>
            </a:prstGeom>
            <a:solidFill>
              <a:srgbClr val="8B3131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dirty="0">
                  <a:solidFill>
                    <a:schemeClr val="bg1">
                      <a:lumMod val="85000"/>
                    </a:schemeClr>
                  </a:solidFill>
                </a:rPr>
                <a:t>Inventario</a:t>
              </a:r>
            </a:p>
          </p:txBody>
        </p:sp>
      </p:grpSp>
      <p:sp>
        <p:nvSpPr>
          <p:cNvPr id="3" name="2 Rectángulo">
            <a:extLst>
              <a:ext uri="{FF2B5EF4-FFF2-40B4-BE49-F238E27FC236}">
                <a16:creationId xmlns:a16="http://schemas.microsoft.com/office/drawing/2014/main" id="{1AF6D908-0A4E-49A5-8BB5-AAC4EBBBD50C}"/>
              </a:ext>
            </a:extLst>
          </p:cNvPr>
          <p:cNvSpPr/>
          <p:nvPr/>
        </p:nvSpPr>
        <p:spPr>
          <a:xfrm>
            <a:off x="719668" y="5344584"/>
            <a:ext cx="10657417" cy="4635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Conocimientos: </a:t>
            </a: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examen para evaluar rendimiento académico.</a:t>
            </a:r>
          </a:p>
        </p:txBody>
      </p:sp>
      <p:sp>
        <p:nvSpPr>
          <p:cNvPr id="31" name="13 CuadroTexto">
            <a:extLst>
              <a:ext uri="{FF2B5EF4-FFF2-40B4-BE49-F238E27FC236}">
                <a16:creationId xmlns:a16="http://schemas.microsoft.com/office/drawing/2014/main" id="{0AFA9002-B3E7-4ED6-AB72-964A717864C3}"/>
              </a:ext>
            </a:extLst>
          </p:cNvPr>
          <p:cNvSpPr txBox="1"/>
          <p:nvPr/>
        </p:nvSpPr>
        <p:spPr>
          <a:xfrm>
            <a:off x="3965109" y="1137013"/>
            <a:ext cx="42867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CUESTIONARIO</a:t>
            </a:r>
          </a:p>
        </p:txBody>
      </p:sp>
    </p:spTree>
  </p:cSld>
  <p:clrMapOvr>
    <a:masterClrMapping/>
  </p:clrMapOvr>
  <p:transition spd="slow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40BF48C-8403-4D3E-95EC-8E7D6EF53D07}"/>
              </a:ext>
            </a:extLst>
          </p:cNvPr>
          <p:cNvGrpSpPr/>
          <p:nvPr/>
        </p:nvGrpSpPr>
        <p:grpSpPr>
          <a:xfrm>
            <a:off x="2038351" y="2443692"/>
            <a:ext cx="8113183" cy="1970617"/>
            <a:chOff x="2038351" y="1513417"/>
            <a:chExt cx="8113183" cy="1970617"/>
          </a:xfrm>
        </p:grpSpPr>
        <p:grpSp>
          <p:nvGrpSpPr>
            <p:cNvPr id="7170" name="4 Grupo">
              <a:extLst>
                <a:ext uri="{FF2B5EF4-FFF2-40B4-BE49-F238E27FC236}">
                  <a16:creationId xmlns:a16="http://schemas.microsoft.com/office/drawing/2014/main" id="{45574418-D8A4-4A7A-BC7D-0C038023A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7284" y="1513417"/>
              <a:ext cx="1445683" cy="1394883"/>
              <a:chOff x="4017962" y="1135062"/>
              <a:chExt cx="1084263" cy="1046163"/>
            </a:xfrm>
          </p:grpSpPr>
          <p:sp>
            <p:nvSpPr>
              <p:cNvPr id="30" name="29 Rectángulo">
                <a:extLst>
                  <a:ext uri="{FF2B5EF4-FFF2-40B4-BE49-F238E27FC236}">
                    <a16:creationId xmlns:a16="http://schemas.microsoft.com/office/drawing/2014/main" id="{35A85DA1-C929-44FE-86D7-B6EF483FDF6A}"/>
                  </a:ext>
                </a:extLst>
              </p:cNvPr>
              <p:cNvSpPr/>
              <p:nvPr/>
            </p:nvSpPr>
            <p:spPr bwMode="auto">
              <a:xfrm>
                <a:off x="4378324" y="1506537"/>
                <a:ext cx="360363" cy="674688"/>
              </a:xfrm>
              <a:prstGeom prst="rect">
                <a:avLst/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" name="30 Rectángulo">
                <a:extLst>
                  <a:ext uri="{FF2B5EF4-FFF2-40B4-BE49-F238E27FC236}">
                    <a16:creationId xmlns:a16="http://schemas.microsoft.com/office/drawing/2014/main" id="{BF9F4AC7-321D-470D-905D-C992C2954011}"/>
                  </a:ext>
                </a:extLst>
              </p:cNvPr>
              <p:cNvSpPr/>
              <p:nvPr/>
            </p:nvSpPr>
            <p:spPr bwMode="auto">
              <a:xfrm>
                <a:off x="4017962" y="1838325"/>
                <a:ext cx="360362" cy="342900"/>
              </a:xfrm>
              <a:prstGeom prst="rect">
                <a:avLst/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2" name="31 Rectángulo">
                <a:extLst>
                  <a:ext uri="{FF2B5EF4-FFF2-40B4-BE49-F238E27FC236}">
                    <a16:creationId xmlns:a16="http://schemas.microsoft.com/office/drawing/2014/main" id="{CFB77307-4245-4DFC-BD3C-4C791E685540}"/>
                  </a:ext>
                </a:extLst>
              </p:cNvPr>
              <p:cNvSpPr/>
              <p:nvPr/>
            </p:nvSpPr>
            <p:spPr bwMode="auto">
              <a:xfrm>
                <a:off x="4741863" y="1135062"/>
                <a:ext cx="360362" cy="1046163"/>
              </a:xfrm>
              <a:prstGeom prst="rect">
                <a:avLst/>
              </a:prstGeom>
              <a:solidFill>
                <a:srgbClr val="0196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7" name="16 Rectángulo redondeado">
              <a:extLst>
                <a:ext uri="{FF2B5EF4-FFF2-40B4-BE49-F238E27FC236}">
                  <a16:creationId xmlns:a16="http://schemas.microsoft.com/office/drawing/2014/main" id="{486D3946-5586-43A7-B054-15A8FFA0CD76}"/>
                </a:ext>
              </a:extLst>
            </p:cNvPr>
            <p:cNvSpPr/>
            <p:nvPr/>
          </p:nvSpPr>
          <p:spPr bwMode="auto">
            <a:xfrm>
              <a:off x="2038351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rgbClr val="8B3131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Cuestionario</a:t>
              </a:r>
            </a:p>
          </p:txBody>
        </p:sp>
        <p:grpSp>
          <p:nvGrpSpPr>
            <p:cNvPr id="7175" name="10 Grupo">
              <a:extLst>
                <a:ext uri="{FF2B5EF4-FFF2-40B4-BE49-F238E27FC236}">
                  <a16:creationId xmlns:a16="http://schemas.microsoft.com/office/drawing/2014/main" id="{9057BB10-7956-4D17-8A07-8235CCD31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853" y="3033713"/>
              <a:ext cx="452967" cy="396875"/>
              <a:chOff x="1766887" y="53455"/>
              <a:chExt cx="339494" cy="397144"/>
            </a:xfrm>
            <a:solidFill>
              <a:schemeClr val="bg1"/>
            </a:solidFill>
          </p:grpSpPr>
          <p:sp>
            <p:nvSpPr>
              <p:cNvPr id="19" name="18 Flecha derecha">
                <a:extLst>
                  <a:ext uri="{FF2B5EF4-FFF2-40B4-BE49-F238E27FC236}">
                    <a16:creationId xmlns:a16="http://schemas.microsoft.com/office/drawing/2014/main" id="{B34B5331-CDE0-429C-B916-1BA92B0914F8}"/>
                  </a:ext>
                </a:extLst>
              </p:cNvPr>
              <p:cNvSpPr/>
              <p:nvPr/>
            </p:nvSpPr>
            <p:spPr>
              <a:xfrm>
                <a:off x="1766887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Flecha derecha 6">
                <a:extLst>
                  <a:ext uri="{FF2B5EF4-FFF2-40B4-BE49-F238E27FC236}">
                    <a16:creationId xmlns:a16="http://schemas.microsoft.com/office/drawing/2014/main" id="{72023779-83A5-4C37-99A6-B328A6BF8947}"/>
                  </a:ext>
                </a:extLst>
              </p:cNvPr>
              <p:cNvSpPr/>
              <p:nvPr/>
            </p:nvSpPr>
            <p:spPr>
              <a:xfrm>
                <a:off x="1766887" y="132884"/>
                <a:ext cx="237963" cy="23828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grpSp>
          <p:nvGrpSpPr>
            <p:cNvPr id="7176" name="12 Grupo">
              <a:extLst>
                <a:ext uri="{FF2B5EF4-FFF2-40B4-BE49-F238E27FC236}">
                  <a16:creationId xmlns:a16="http://schemas.microsoft.com/office/drawing/2014/main" id="{75363E66-38BC-49F7-A460-E479CA2E3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6586" y="3033713"/>
              <a:ext cx="452967" cy="396875"/>
              <a:chOff x="4008834" y="53455"/>
              <a:chExt cx="339494" cy="397144"/>
            </a:xfrm>
            <a:solidFill>
              <a:schemeClr val="bg1"/>
            </a:solidFill>
          </p:grpSpPr>
          <p:sp>
            <p:nvSpPr>
              <p:cNvPr id="22" name="21 Flecha derecha">
                <a:extLst>
                  <a:ext uri="{FF2B5EF4-FFF2-40B4-BE49-F238E27FC236}">
                    <a16:creationId xmlns:a16="http://schemas.microsoft.com/office/drawing/2014/main" id="{C3AE283D-CAB8-4FDA-9A16-1D0091314E25}"/>
                  </a:ext>
                </a:extLst>
              </p:cNvPr>
              <p:cNvSpPr/>
              <p:nvPr/>
            </p:nvSpPr>
            <p:spPr>
              <a:xfrm>
                <a:off x="4008834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Flecha derecha 10">
                <a:extLst>
                  <a:ext uri="{FF2B5EF4-FFF2-40B4-BE49-F238E27FC236}">
                    <a16:creationId xmlns:a16="http://schemas.microsoft.com/office/drawing/2014/main" id="{2DBF6ACD-1E24-414F-AB1A-C5BC806A6D5C}"/>
                  </a:ext>
                </a:extLst>
              </p:cNvPr>
              <p:cNvSpPr/>
              <p:nvPr/>
            </p:nvSpPr>
            <p:spPr>
              <a:xfrm>
                <a:off x="4008834" y="132884"/>
                <a:ext cx="237963" cy="23828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sp>
          <p:nvSpPr>
            <p:cNvPr id="24" name="23 Rectángulo redondeado">
              <a:extLst>
                <a:ext uri="{FF2B5EF4-FFF2-40B4-BE49-F238E27FC236}">
                  <a16:creationId xmlns:a16="http://schemas.microsoft.com/office/drawing/2014/main" id="{6EB0C1B8-30C5-4A12-A516-C3B26B3F4090}"/>
                </a:ext>
              </a:extLst>
            </p:cNvPr>
            <p:cNvSpPr/>
            <p:nvPr/>
          </p:nvSpPr>
          <p:spPr bwMode="auto">
            <a:xfrm>
              <a:off x="5016500" y="2982385"/>
              <a:ext cx="2135717" cy="50164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Escala</a:t>
              </a:r>
            </a:p>
          </p:txBody>
        </p:sp>
        <p:sp>
          <p:nvSpPr>
            <p:cNvPr id="25" name="24 Rectángulo redondeado">
              <a:extLst>
                <a:ext uri="{FF2B5EF4-FFF2-40B4-BE49-F238E27FC236}">
                  <a16:creationId xmlns:a16="http://schemas.microsoft.com/office/drawing/2014/main" id="{45746A06-3937-494B-932E-00C4474E31BF}"/>
                </a:ext>
              </a:extLst>
            </p:cNvPr>
            <p:cNvSpPr/>
            <p:nvPr/>
          </p:nvSpPr>
          <p:spPr bwMode="auto">
            <a:xfrm>
              <a:off x="8015818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rgbClr val="8B3131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>
                      <a:lumMod val="85000"/>
                    </a:schemeClr>
                  </a:solidFill>
                </a:rPr>
                <a:t>Inventario</a:t>
              </a:r>
            </a:p>
          </p:txBody>
        </p:sp>
      </p:grpSp>
      <p:sp>
        <p:nvSpPr>
          <p:cNvPr id="35" name="34 Rectángulo">
            <a:extLst>
              <a:ext uri="{FF2B5EF4-FFF2-40B4-BE49-F238E27FC236}">
                <a16:creationId xmlns:a16="http://schemas.microsoft.com/office/drawing/2014/main" id="{32D0EEA5-0D4E-4248-8978-39EB467B05FD}"/>
              </a:ext>
            </a:extLst>
          </p:cNvPr>
          <p:cNvSpPr/>
          <p:nvPr/>
        </p:nvSpPr>
        <p:spPr>
          <a:xfrm>
            <a:off x="719667" y="4674357"/>
            <a:ext cx="10847917" cy="463588"/>
          </a:xfrm>
          <a:prstGeom prst="rect">
            <a:avLst/>
          </a:prstGeom>
          <a:noFill/>
          <a:ln w="12700" cap="rnd" cmpd="sng">
            <a:noFill/>
            <a:prstDash val="solid"/>
            <a:rou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Los evaluados indican su acuerdo o desacuerdo sobre serie de enunciados. </a:t>
            </a: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2D1EA288-BB38-4C9B-B314-795E02439936}"/>
              </a:ext>
            </a:extLst>
          </p:cNvPr>
          <p:cNvSpPr/>
          <p:nvPr/>
        </p:nvSpPr>
        <p:spPr>
          <a:xfrm>
            <a:off x="719668" y="5344584"/>
            <a:ext cx="10657417" cy="4635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b="1" dirty="0">
                <a:solidFill>
                  <a:schemeClr val="bg1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Actitudes: </a:t>
            </a:r>
            <a:r>
              <a:rPr lang="es-ES" dirty="0">
                <a:solidFill>
                  <a:schemeClr val="bg1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Escala de actitudes frente al aborto terapéutico</a:t>
            </a:r>
          </a:p>
        </p:txBody>
      </p:sp>
      <p:sp>
        <p:nvSpPr>
          <p:cNvPr id="29" name="13 CuadroTexto">
            <a:extLst>
              <a:ext uri="{FF2B5EF4-FFF2-40B4-BE49-F238E27FC236}">
                <a16:creationId xmlns:a16="http://schemas.microsoft.com/office/drawing/2014/main" id="{CCC3A0EC-E053-4353-AB5A-BDFAA3C996B9}"/>
              </a:ext>
            </a:extLst>
          </p:cNvPr>
          <p:cNvSpPr txBox="1"/>
          <p:nvPr/>
        </p:nvSpPr>
        <p:spPr>
          <a:xfrm>
            <a:off x="4812296" y="1137013"/>
            <a:ext cx="25923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ESCALA</a:t>
            </a:r>
          </a:p>
        </p:txBody>
      </p:sp>
    </p:spTree>
  </p:cSld>
  <p:clrMapOvr>
    <a:masterClrMapping/>
  </p:clrMapOvr>
  <p:transition spd="slow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CuadroTexto">
            <a:extLst>
              <a:ext uri="{FF2B5EF4-FFF2-40B4-BE49-F238E27FC236}">
                <a16:creationId xmlns:a16="http://schemas.microsoft.com/office/drawing/2014/main" id="{16DDDF0C-23BF-4813-97CB-3C1CFA461F58}"/>
              </a:ext>
            </a:extLst>
          </p:cNvPr>
          <p:cNvSpPr txBox="1"/>
          <p:nvPr/>
        </p:nvSpPr>
        <p:spPr>
          <a:xfrm>
            <a:off x="8710261" y="6324600"/>
            <a:ext cx="32340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www.ValidaciondeInstrumentos.com</a:t>
            </a:r>
          </a:p>
        </p:txBody>
      </p:sp>
      <p:sp>
        <p:nvSpPr>
          <p:cNvPr id="35" name="34 Rectángulo">
            <a:extLst>
              <a:ext uri="{FF2B5EF4-FFF2-40B4-BE49-F238E27FC236}">
                <a16:creationId xmlns:a16="http://schemas.microsoft.com/office/drawing/2014/main" id="{400D0F89-F797-4539-A50E-56C425F8B988}"/>
              </a:ext>
            </a:extLst>
          </p:cNvPr>
          <p:cNvSpPr/>
          <p:nvPr/>
        </p:nvSpPr>
        <p:spPr>
          <a:xfrm>
            <a:off x="719667" y="4657102"/>
            <a:ext cx="10847917" cy="463588"/>
          </a:xfrm>
          <a:prstGeom prst="rect">
            <a:avLst/>
          </a:prstGeom>
          <a:noFill/>
          <a:ln w="12700" cap="rnd" cmpd="sng">
            <a:noFill/>
            <a:prstDash val="solid"/>
            <a:rou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dirty="0">
                <a:solidFill>
                  <a:schemeClr val="bg1"/>
                </a:solidFill>
                <a:latin typeface="Open Sans "/>
              </a:rPr>
              <a:t>Es un instrumento multidimensional, ninguna respuesta es correcta o incorrecta. </a:t>
            </a: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F4C53BDB-BD59-4A6C-9E24-05CEE7A3B914}"/>
              </a:ext>
            </a:extLst>
          </p:cNvPr>
          <p:cNvSpPr/>
          <p:nvPr/>
        </p:nvSpPr>
        <p:spPr>
          <a:xfrm>
            <a:off x="719668" y="5344584"/>
            <a:ext cx="10657417" cy="4635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b="1" dirty="0">
                <a:solidFill>
                  <a:schemeClr val="bg1"/>
                </a:solidFill>
                <a:latin typeface="Open Sans "/>
              </a:rPr>
              <a:t>Prácticas: </a:t>
            </a:r>
            <a:r>
              <a:rPr lang="es-ES" dirty="0">
                <a:solidFill>
                  <a:schemeClr val="bg1"/>
                </a:solidFill>
                <a:latin typeface="Open Sans "/>
              </a:rPr>
              <a:t>Futbol, Basquetbol, Voleibol, Natación, etc.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83B40D0-32CB-47CB-9EB2-A25DF1BB81BB}"/>
              </a:ext>
            </a:extLst>
          </p:cNvPr>
          <p:cNvGrpSpPr/>
          <p:nvPr/>
        </p:nvGrpSpPr>
        <p:grpSpPr>
          <a:xfrm>
            <a:off x="2038351" y="2409825"/>
            <a:ext cx="8113183" cy="2038350"/>
            <a:chOff x="2038351" y="1445684"/>
            <a:chExt cx="8113183" cy="2038350"/>
          </a:xfrm>
        </p:grpSpPr>
        <p:sp>
          <p:nvSpPr>
            <p:cNvPr id="17" name="16 Rectángulo redondeado">
              <a:extLst>
                <a:ext uri="{FF2B5EF4-FFF2-40B4-BE49-F238E27FC236}">
                  <a16:creationId xmlns:a16="http://schemas.microsoft.com/office/drawing/2014/main" id="{1B8258DD-C901-4AE4-BB6E-3D9213EA4939}"/>
                </a:ext>
              </a:extLst>
            </p:cNvPr>
            <p:cNvSpPr/>
            <p:nvPr/>
          </p:nvSpPr>
          <p:spPr bwMode="auto">
            <a:xfrm>
              <a:off x="2038351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rgbClr val="8B3131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Cuestionario</a:t>
              </a:r>
            </a:p>
          </p:txBody>
        </p:sp>
        <p:grpSp>
          <p:nvGrpSpPr>
            <p:cNvPr id="7175" name="10 Grupo">
              <a:extLst>
                <a:ext uri="{FF2B5EF4-FFF2-40B4-BE49-F238E27FC236}">
                  <a16:creationId xmlns:a16="http://schemas.microsoft.com/office/drawing/2014/main" id="{66B37E2B-010D-4A7E-B6E4-AAEBA22E66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853" y="3033713"/>
              <a:ext cx="452967" cy="396875"/>
              <a:chOff x="1766887" y="53455"/>
              <a:chExt cx="339494" cy="397144"/>
            </a:xfrm>
            <a:solidFill>
              <a:schemeClr val="bg1"/>
            </a:solidFill>
          </p:grpSpPr>
          <p:sp>
            <p:nvSpPr>
              <p:cNvPr id="19" name="18 Flecha derecha">
                <a:extLst>
                  <a:ext uri="{FF2B5EF4-FFF2-40B4-BE49-F238E27FC236}">
                    <a16:creationId xmlns:a16="http://schemas.microsoft.com/office/drawing/2014/main" id="{6E235663-DA13-436A-8E74-7E55117DA89E}"/>
                  </a:ext>
                </a:extLst>
              </p:cNvPr>
              <p:cNvSpPr/>
              <p:nvPr/>
            </p:nvSpPr>
            <p:spPr>
              <a:xfrm>
                <a:off x="1766887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Flecha derecha 6">
                <a:extLst>
                  <a:ext uri="{FF2B5EF4-FFF2-40B4-BE49-F238E27FC236}">
                    <a16:creationId xmlns:a16="http://schemas.microsoft.com/office/drawing/2014/main" id="{FFD2EAB2-A18E-44DA-96B4-F9A7202E9D47}"/>
                  </a:ext>
                </a:extLst>
              </p:cNvPr>
              <p:cNvSpPr/>
              <p:nvPr/>
            </p:nvSpPr>
            <p:spPr>
              <a:xfrm>
                <a:off x="1766887" y="132884"/>
                <a:ext cx="237963" cy="23828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grpSp>
          <p:nvGrpSpPr>
            <p:cNvPr id="7176" name="12 Grupo">
              <a:extLst>
                <a:ext uri="{FF2B5EF4-FFF2-40B4-BE49-F238E27FC236}">
                  <a16:creationId xmlns:a16="http://schemas.microsoft.com/office/drawing/2014/main" id="{F66E2756-45F7-4F6B-8C58-E79D615EB3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6586" y="3033713"/>
              <a:ext cx="452967" cy="396875"/>
              <a:chOff x="4008834" y="53455"/>
              <a:chExt cx="339494" cy="397144"/>
            </a:xfrm>
            <a:solidFill>
              <a:schemeClr val="bg1"/>
            </a:solidFill>
          </p:grpSpPr>
          <p:sp>
            <p:nvSpPr>
              <p:cNvPr id="22" name="21 Flecha derecha">
                <a:extLst>
                  <a:ext uri="{FF2B5EF4-FFF2-40B4-BE49-F238E27FC236}">
                    <a16:creationId xmlns:a16="http://schemas.microsoft.com/office/drawing/2014/main" id="{70450163-F89F-490E-83F5-A3D01B5462CA}"/>
                  </a:ext>
                </a:extLst>
              </p:cNvPr>
              <p:cNvSpPr/>
              <p:nvPr/>
            </p:nvSpPr>
            <p:spPr>
              <a:xfrm>
                <a:off x="4008834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Flecha derecha 10">
                <a:extLst>
                  <a:ext uri="{FF2B5EF4-FFF2-40B4-BE49-F238E27FC236}">
                    <a16:creationId xmlns:a16="http://schemas.microsoft.com/office/drawing/2014/main" id="{A49597FA-055A-44A7-9A2C-5D3CFE943454}"/>
                  </a:ext>
                </a:extLst>
              </p:cNvPr>
              <p:cNvSpPr/>
              <p:nvPr/>
            </p:nvSpPr>
            <p:spPr>
              <a:xfrm>
                <a:off x="4008834" y="132884"/>
                <a:ext cx="237963" cy="23828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sp>
          <p:nvSpPr>
            <p:cNvPr id="24" name="23 Rectángulo redondeado">
              <a:extLst>
                <a:ext uri="{FF2B5EF4-FFF2-40B4-BE49-F238E27FC236}">
                  <a16:creationId xmlns:a16="http://schemas.microsoft.com/office/drawing/2014/main" id="{61447D9B-FE69-4845-A36E-EB4AACC3CD8B}"/>
                </a:ext>
              </a:extLst>
            </p:cNvPr>
            <p:cNvSpPr/>
            <p:nvPr/>
          </p:nvSpPr>
          <p:spPr bwMode="auto">
            <a:xfrm>
              <a:off x="5016500" y="2982385"/>
              <a:ext cx="2135717" cy="501649"/>
            </a:xfrm>
            <a:prstGeom prst="roundRect">
              <a:avLst>
                <a:gd name="adj" fmla="val 10000"/>
              </a:avLst>
            </a:prstGeom>
            <a:solidFill>
              <a:srgbClr val="8B3131">
                <a:alpha val="5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Escala</a:t>
              </a:r>
            </a:p>
          </p:txBody>
        </p:sp>
        <p:sp>
          <p:nvSpPr>
            <p:cNvPr id="25" name="24 Rectángulo redondeado">
              <a:extLst>
                <a:ext uri="{FF2B5EF4-FFF2-40B4-BE49-F238E27FC236}">
                  <a16:creationId xmlns:a16="http://schemas.microsoft.com/office/drawing/2014/main" id="{518CD5E0-3EAD-4033-B855-D7BACD09FC5D}"/>
                </a:ext>
              </a:extLst>
            </p:cNvPr>
            <p:cNvSpPr/>
            <p:nvPr/>
          </p:nvSpPr>
          <p:spPr bwMode="auto">
            <a:xfrm>
              <a:off x="8015818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tx1"/>
                  </a:solidFill>
                </a:rPr>
                <a:t>Inventario</a:t>
              </a:r>
            </a:p>
          </p:txBody>
        </p:sp>
        <p:grpSp>
          <p:nvGrpSpPr>
            <p:cNvPr id="8204" name="1 Grupo">
              <a:extLst>
                <a:ext uri="{FF2B5EF4-FFF2-40B4-BE49-F238E27FC236}">
                  <a16:creationId xmlns:a16="http://schemas.microsoft.com/office/drawing/2014/main" id="{4340C78E-5A1B-42C5-9CE3-93352F0C1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5800" y="1445684"/>
              <a:ext cx="1557867" cy="1462616"/>
              <a:chOff x="6588125" y="2833216"/>
              <a:chExt cx="1168400" cy="1096962"/>
            </a:xfrm>
          </p:grpSpPr>
          <p:sp>
            <p:nvSpPr>
              <p:cNvPr id="28" name="27 Elipse">
                <a:extLst>
                  <a:ext uri="{FF2B5EF4-FFF2-40B4-BE49-F238E27FC236}">
                    <a16:creationId xmlns:a16="http://schemas.microsoft.com/office/drawing/2014/main" id="{AFF4AF5D-54C7-4C5A-B827-3E455B36B1D5}"/>
                  </a:ext>
                </a:extLst>
              </p:cNvPr>
              <p:cNvSpPr/>
              <p:nvPr/>
            </p:nvSpPr>
            <p:spPr bwMode="auto">
              <a:xfrm>
                <a:off x="6588125" y="3358678"/>
                <a:ext cx="571500" cy="571500"/>
              </a:xfrm>
              <a:prstGeom prst="ellipse">
                <a:avLst/>
              </a:prstGeom>
              <a:solidFill>
                <a:srgbClr val="8BBC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28 Elipse">
                <a:extLst>
                  <a:ext uri="{FF2B5EF4-FFF2-40B4-BE49-F238E27FC236}">
                    <a16:creationId xmlns:a16="http://schemas.microsoft.com/office/drawing/2014/main" id="{33AE31B4-1A47-4923-8165-23850027C855}"/>
                  </a:ext>
                </a:extLst>
              </p:cNvPr>
              <p:cNvSpPr/>
              <p:nvPr/>
            </p:nvSpPr>
            <p:spPr bwMode="auto">
              <a:xfrm>
                <a:off x="7185025" y="3358678"/>
                <a:ext cx="571500" cy="571500"/>
              </a:xfrm>
              <a:prstGeom prst="ellipse">
                <a:avLst/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32 Elipse">
                <a:extLst>
                  <a:ext uri="{FF2B5EF4-FFF2-40B4-BE49-F238E27FC236}">
                    <a16:creationId xmlns:a16="http://schemas.microsoft.com/office/drawing/2014/main" id="{65E67565-B612-4639-A6CC-B470B17719AE}"/>
                  </a:ext>
                </a:extLst>
              </p:cNvPr>
              <p:cNvSpPr/>
              <p:nvPr/>
            </p:nvSpPr>
            <p:spPr bwMode="auto">
              <a:xfrm>
                <a:off x="6864350" y="2833216"/>
                <a:ext cx="571500" cy="571500"/>
              </a:xfrm>
              <a:prstGeom prst="ellipse">
                <a:avLst/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sp>
        <p:nvSpPr>
          <p:cNvPr id="30" name="13 CuadroTexto">
            <a:extLst>
              <a:ext uri="{FF2B5EF4-FFF2-40B4-BE49-F238E27FC236}">
                <a16:creationId xmlns:a16="http://schemas.microsoft.com/office/drawing/2014/main" id="{2ECDD0A2-5E03-4E5A-8A36-DC7BDACAC654}"/>
              </a:ext>
            </a:extLst>
          </p:cNvPr>
          <p:cNvSpPr txBox="1"/>
          <p:nvPr/>
        </p:nvSpPr>
        <p:spPr>
          <a:xfrm>
            <a:off x="4260865" y="1137013"/>
            <a:ext cx="36952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INVENTARIO</a:t>
            </a:r>
          </a:p>
        </p:txBody>
      </p:sp>
    </p:spTree>
  </p:cSld>
  <p:clrMapOvr>
    <a:masterClrMapping/>
  </p:clrMapOvr>
  <p:transition spd="slow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rir llave 1">
            <a:extLst>
              <a:ext uri="{FF2B5EF4-FFF2-40B4-BE49-F238E27FC236}">
                <a16:creationId xmlns:a16="http://schemas.microsoft.com/office/drawing/2014/main" id="{413EA8BE-D80A-47FF-B491-8208281652F4}"/>
              </a:ext>
            </a:extLst>
          </p:cNvPr>
          <p:cNvSpPr/>
          <p:nvPr/>
        </p:nvSpPr>
        <p:spPr>
          <a:xfrm flipH="1">
            <a:off x="7287066" y="5271157"/>
            <a:ext cx="108000" cy="61656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E82EED38-F9E7-4776-8FDB-56771B437B67}"/>
              </a:ext>
            </a:extLst>
          </p:cNvPr>
          <p:cNvSpPr/>
          <p:nvPr/>
        </p:nvSpPr>
        <p:spPr>
          <a:xfrm flipH="1">
            <a:off x="7287066" y="1425244"/>
            <a:ext cx="108000" cy="3800181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dirty="0"/>
          </a:p>
        </p:txBody>
      </p:sp>
      <p:sp>
        <p:nvSpPr>
          <p:cNvPr id="4" name="27 CuadroTexto">
            <a:extLst>
              <a:ext uri="{FF2B5EF4-FFF2-40B4-BE49-F238E27FC236}">
                <a16:creationId xmlns:a16="http://schemas.microsoft.com/office/drawing/2014/main" id="{42CA06A1-AD5D-4FF7-8839-61F80EE48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405" y="3105474"/>
            <a:ext cx="1856683" cy="422360"/>
          </a:xfrm>
          <a:prstGeom prst="rect">
            <a:avLst/>
          </a:prstGeom>
          <a:solidFill>
            <a:srgbClr val="44546A"/>
          </a:solidFill>
          <a:ln>
            <a:noFill/>
          </a:ln>
          <a:scene3d>
            <a:camera prst="orthographicFront">
              <a:rot lat="598846" lon="21296540" rev="21573483"/>
            </a:camera>
            <a:lightRig rig="threePt" dir="t"/>
          </a:scene3d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CUANTITATIVOS</a:t>
            </a:r>
          </a:p>
        </p:txBody>
      </p:sp>
      <p:sp>
        <p:nvSpPr>
          <p:cNvPr id="5" name="27 CuadroTexto">
            <a:extLst>
              <a:ext uri="{FF2B5EF4-FFF2-40B4-BE49-F238E27FC236}">
                <a16:creationId xmlns:a16="http://schemas.microsoft.com/office/drawing/2014/main" id="{3799E8E8-F246-4E1D-9218-C2E1544E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100" y="5361715"/>
            <a:ext cx="1698489" cy="42236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CUALITATIVOS</a:t>
            </a:r>
          </a:p>
        </p:txBody>
      </p:sp>
      <p:grpSp>
        <p:nvGrpSpPr>
          <p:cNvPr id="6" name="40 Grupo">
            <a:extLst>
              <a:ext uri="{FF2B5EF4-FFF2-40B4-BE49-F238E27FC236}">
                <a16:creationId xmlns:a16="http://schemas.microsoft.com/office/drawing/2014/main" id="{3B2FD1A8-1620-42B2-9561-B1AAE7E980AD}"/>
              </a:ext>
            </a:extLst>
          </p:cNvPr>
          <p:cNvGrpSpPr>
            <a:grpSpLocks/>
          </p:cNvGrpSpPr>
          <p:nvPr/>
        </p:nvGrpSpPr>
        <p:grpSpPr bwMode="auto">
          <a:xfrm>
            <a:off x="4193878" y="1413360"/>
            <a:ext cx="1421697" cy="1514909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28 Trapecio">
              <a:extLst>
                <a:ext uri="{FF2B5EF4-FFF2-40B4-BE49-F238E27FC236}">
                  <a16:creationId xmlns:a16="http://schemas.microsoft.com/office/drawing/2014/main" id="{83601483-459C-4BFB-B434-0591E733F589}"/>
                </a:ext>
              </a:extLst>
            </p:cNvPr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00B4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8" name="Trapecio 4">
              <a:extLst>
                <a:ext uri="{FF2B5EF4-FFF2-40B4-BE49-F238E27FC236}">
                  <a16:creationId xmlns:a16="http://schemas.microsoft.com/office/drawing/2014/main" id="{D83D0EE5-EB98-4460-B7DD-0C546D0B7E56}"/>
                </a:ext>
              </a:extLst>
            </p:cNvPr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2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Rendimiento</a:t>
              </a:r>
            </a:p>
          </p:txBody>
        </p:sp>
      </p:grpSp>
      <p:grpSp>
        <p:nvGrpSpPr>
          <p:cNvPr id="9" name="46 Grupo">
            <a:extLst>
              <a:ext uri="{FF2B5EF4-FFF2-40B4-BE49-F238E27FC236}">
                <a16:creationId xmlns:a16="http://schemas.microsoft.com/office/drawing/2014/main" id="{DA191CCE-879A-47C3-90CA-F5EB753D6A63}"/>
              </a:ext>
            </a:extLst>
          </p:cNvPr>
          <p:cNvGrpSpPr>
            <a:grpSpLocks/>
          </p:cNvGrpSpPr>
          <p:nvPr/>
        </p:nvGrpSpPr>
        <p:grpSpPr bwMode="auto">
          <a:xfrm>
            <a:off x="3939648" y="2922459"/>
            <a:ext cx="1947280" cy="590876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31 Trapecio">
              <a:extLst>
                <a:ext uri="{FF2B5EF4-FFF2-40B4-BE49-F238E27FC236}">
                  <a16:creationId xmlns:a16="http://schemas.microsoft.com/office/drawing/2014/main" id="{33FB21AC-3AB0-4231-9A3B-4289DCF67D57}"/>
                </a:ext>
              </a:extLst>
            </p:cNvPr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rapecio 4">
              <a:extLst>
                <a:ext uri="{FF2B5EF4-FFF2-40B4-BE49-F238E27FC236}">
                  <a16:creationId xmlns:a16="http://schemas.microsoft.com/office/drawing/2014/main" id="{C15A2149-E635-4F07-A289-A087ABD79B3D}"/>
                </a:ext>
              </a:extLst>
            </p:cNvPr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Criterio</a:t>
              </a:r>
            </a:p>
          </p:txBody>
        </p:sp>
      </p:grpSp>
      <p:grpSp>
        <p:nvGrpSpPr>
          <p:cNvPr id="12" name="49 Grupo">
            <a:extLst>
              <a:ext uri="{FF2B5EF4-FFF2-40B4-BE49-F238E27FC236}">
                <a16:creationId xmlns:a16="http://schemas.microsoft.com/office/drawing/2014/main" id="{329C0371-03A3-4CE7-B48D-8E2ADDE19053}"/>
              </a:ext>
            </a:extLst>
          </p:cNvPr>
          <p:cNvGrpSpPr>
            <a:grpSpLocks/>
          </p:cNvGrpSpPr>
          <p:nvPr/>
        </p:nvGrpSpPr>
        <p:grpSpPr bwMode="auto">
          <a:xfrm>
            <a:off x="3677185" y="3506685"/>
            <a:ext cx="2472200" cy="614743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34 Trapecio">
              <a:extLst>
                <a:ext uri="{FF2B5EF4-FFF2-40B4-BE49-F238E27FC236}">
                  <a16:creationId xmlns:a16="http://schemas.microsoft.com/office/drawing/2014/main" id="{0A736A95-4B02-4ADF-B7C0-D0B4C7BD7A42}"/>
                </a:ext>
              </a:extLst>
            </p:cNvPr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665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rapecio 4">
              <a:extLst>
                <a:ext uri="{FF2B5EF4-FFF2-40B4-BE49-F238E27FC236}">
                  <a16:creationId xmlns:a16="http://schemas.microsoft.com/office/drawing/2014/main" id="{96435821-7A53-47E0-97E3-44B8AA866D3A}"/>
                </a:ext>
              </a:extLst>
            </p:cNvPr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Estabilidad</a:t>
              </a:r>
            </a:p>
          </p:txBody>
        </p:sp>
      </p:grpSp>
      <p:grpSp>
        <p:nvGrpSpPr>
          <p:cNvPr id="15" name="52 Grupo">
            <a:extLst>
              <a:ext uri="{FF2B5EF4-FFF2-40B4-BE49-F238E27FC236}">
                <a16:creationId xmlns:a16="http://schemas.microsoft.com/office/drawing/2014/main" id="{776397E8-93B1-418E-9872-1D07867B121F}"/>
              </a:ext>
            </a:extLst>
          </p:cNvPr>
          <p:cNvGrpSpPr>
            <a:grpSpLocks/>
          </p:cNvGrpSpPr>
          <p:nvPr/>
        </p:nvGrpSpPr>
        <p:grpSpPr bwMode="auto">
          <a:xfrm>
            <a:off x="3414726" y="4078449"/>
            <a:ext cx="3005587" cy="595091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37 Trapecio">
              <a:extLst>
                <a:ext uri="{FF2B5EF4-FFF2-40B4-BE49-F238E27FC236}">
                  <a16:creationId xmlns:a16="http://schemas.microsoft.com/office/drawing/2014/main" id="{93FBF3FC-83F1-453B-942D-51864A7118F9}"/>
                </a:ext>
              </a:extLst>
            </p:cNvPr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rapecio 4">
              <a:extLst>
                <a:ext uri="{FF2B5EF4-FFF2-40B4-BE49-F238E27FC236}">
                  <a16:creationId xmlns:a16="http://schemas.microsoft.com/office/drawing/2014/main" id="{F6B6DC33-91AB-460C-9089-9DFD1275DB61}"/>
                </a:ext>
              </a:extLst>
            </p:cNvPr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6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Fiabilidad</a:t>
              </a:r>
            </a:p>
          </p:txBody>
        </p:sp>
      </p:grpSp>
      <p:grpSp>
        <p:nvGrpSpPr>
          <p:cNvPr id="18" name="55 Grupo">
            <a:extLst>
              <a:ext uri="{FF2B5EF4-FFF2-40B4-BE49-F238E27FC236}">
                <a16:creationId xmlns:a16="http://schemas.microsoft.com/office/drawing/2014/main" id="{C1EF0F66-E4BB-46CF-8821-BBC12E08871D}"/>
              </a:ext>
            </a:extLst>
          </p:cNvPr>
          <p:cNvGrpSpPr>
            <a:grpSpLocks/>
          </p:cNvGrpSpPr>
          <p:nvPr/>
        </p:nvGrpSpPr>
        <p:grpSpPr bwMode="auto">
          <a:xfrm>
            <a:off x="3151840" y="4666578"/>
            <a:ext cx="3530935" cy="601847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40 Trapecio">
              <a:extLst>
                <a:ext uri="{FF2B5EF4-FFF2-40B4-BE49-F238E27FC236}">
                  <a16:creationId xmlns:a16="http://schemas.microsoft.com/office/drawing/2014/main" id="{EF3C2C7C-EC62-4F74-8826-7A96CEEB493A}"/>
                </a:ext>
              </a:extLst>
            </p:cNvPr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FF9C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rapecio 4">
              <a:extLst>
                <a:ext uri="{FF2B5EF4-FFF2-40B4-BE49-F238E27FC236}">
                  <a16:creationId xmlns:a16="http://schemas.microsoft.com/office/drawing/2014/main" id="{6E8B5278-5A6B-49EA-ABAE-C231D05419AA}"/>
                </a:ext>
              </a:extLst>
            </p:cNvPr>
            <p:cNvSpPr/>
            <p:nvPr/>
          </p:nvSpPr>
          <p:spPr>
            <a:xfrm>
              <a:off x="708846" y="2924161"/>
              <a:ext cx="227548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Validez de constructo</a:t>
              </a:r>
            </a:p>
          </p:txBody>
        </p:sp>
      </p:grpSp>
      <p:grpSp>
        <p:nvGrpSpPr>
          <p:cNvPr id="21" name="58 Grupo">
            <a:extLst>
              <a:ext uri="{FF2B5EF4-FFF2-40B4-BE49-F238E27FC236}">
                <a16:creationId xmlns:a16="http://schemas.microsoft.com/office/drawing/2014/main" id="{6C373B5B-EE42-4020-BFAD-3F9087B25EC1}"/>
              </a:ext>
            </a:extLst>
          </p:cNvPr>
          <p:cNvGrpSpPr>
            <a:grpSpLocks/>
          </p:cNvGrpSpPr>
          <p:nvPr/>
        </p:nvGrpSpPr>
        <p:grpSpPr bwMode="auto">
          <a:xfrm>
            <a:off x="2898275" y="5248656"/>
            <a:ext cx="4046959" cy="580547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43 Trapecio">
              <a:extLst>
                <a:ext uri="{FF2B5EF4-FFF2-40B4-BE49-F238E27FC236}">
                  <a16:creationId xmlns:a16="http://schemas.microsoft.com/office/drawing/2014/main" id="{C401A2E9-88C7-4AEC-A1AD-BA3397C94069}"/>
                </a:ext>
              </a:extLst>
            </p:cNvPr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23" name="Trapecio 4">
              <a:extLst>
                <a:ext uri="{FF2B5EF4-FFF2-40B4-BE49-F238E27FC236}">
                  <a16:creationId xmlns:a16="http://schemas.microsoft.com/office/drawing/2014/main" id="{C99DFF3C-CB59-4248-A4E9-43E3E1903384}"/>
                </a:ext>
              </a:extLst>
            </p:cNvPr>
            <p:cNvSpPr/>
            <p:nvPr/>
          </p:nvSpPr>
          <p:spPr>
            <a:xfrm>
              <a:off x="558334" y="3483428"/>
              <a:ext cx="2569131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20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Validez de contenido</a:t>
              </a:r>
            </a:p>
          </p:txBody>
        </p:sp>
      </p:grpSp>
      <p:sp>
        <p:nvSpPr>
          <p:cNvPr id="30" name="Flecha derecha 2">
            <a:extLst>
              <a:ext uri="{FF2B5EF4-FFF2-40B4-BE49-F238E27FC236}">
                <a16:creationId xmlns:a16="http://schemas.microsoft.com/office/drawing/2014/main" id="{ED8BC04E-FC53-4EF6-94BF-B7434EF37404}"/>
              </a:ext>
            </a:extLst>
          </p:cNvPr>
          <p:cNvSpPr/>
          <p:nvPr/>
        </p:nvSpPr>
        <p:spPr>
          <a:xfrm rot="17659922">
            <a:off x="408331" y="3181487"/>
            <a:ext cx="5243775" cy="905581"/>
          </a:xfrm>
          <a:prstGeom prst="rightArrow">
            <a:avLst/>
          </a:prstGeom>
          <a:solidFill>
            <a:srgbClr val="CE6C5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Línea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6014922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29 Grupo">
            <a:extLst>
              <a:ext uri="{FF2B5EF4-FFF2-40B4-BE49-F238E27FC236}">
                <a16:creationId xmlns:a16="http://schemas.microsoft.com/office/drawing/2014/main" id="{6529AB83-AB10-4127-9559-BC016CCFAD99}"/>
              </a:ext>
            </a:extLst>
          </p:cNvPr>
          <p:cNvGrpSpPr>
            <a:grpSpLocks/>
          </p:cNvGrpSpPr>
          <p:nvPr/>
        </p:nvGrpSpPr>
        <p:grpSpPr bwMode="auto">
          <a:xfrm>
            <a:off x="6635751" y="1797051"/>
            <a:ext cx="4165600" cy="3932767"/>
            <a:chOff x="4976192" y="2856537"/>
            <a:chExt cx="3124200" cy="2948951"/>
          </a:xfrm>
        </p:grpSpPr>
        <p:grpSp>
          <p:nvGrpSpPr>
            <p:cNvPr id="31" name="30 Grupo">
              <a:extLst>
                <a:ext uri="{FF2B5EF4-FFF2-40B4-BE49-F238E27FC236}">
                  <a16:creationId xmlns:a16="http://schemas.microsoft.com/office/drawing/2014/main" id="{18A00C6B-57D9-4D0B-855C-8AFE046554CF}"/>
                </a:ext>
              </a:extLst>
            </p:cNvPr>
            <p:cNvGrpSpPr/>
            <p:nvPr/>
          </p:nvGrpSpPr>
          <p:grpSpPr>
            <a:xfrm>
              <a:off x="5631420" y="2856537"/>
              <a:ext cx="1814601" cy="1814601"/>
              <a:chOff x="1396955" y="37804"/>
              <a:chExt cx="1814601" cy="1814601"/>
            </a:xfrm>
            <a:solidFill>
              <a:srgbClr val="44637F">
                <a:alpha val="50000"/>
              </a:srgbClr>
            </a:solidFill>
          </p:grpSpPr>
          <p:sp>
            <p:nvSpPr>
              <p:cNvPr id="61" name="60 Elipse">
                <a:extLst>
                  <a:ext uri="{FF2B5EF4-FFF2-40B4-BE49-F238E27FC236}">
                    <a16:creationId xmlns:a16="http://schemas.microsoft.com/office/drawing/2014/main" id="{196C9565-3A37-4D32-87A2-98AA1ACE9442}"/>
                  </a:ext>
                </a:extLst>
              </p:cNvPr>
              <p:cNvSpPr/>
              <p:nvPr/>
            </p:nvSpPr>
            <p:spPr>
              <a:xfrm>
                <a:off x="1396955" y="37804"/>
                <a:ext cx="1814601" cy="1814601"/>
              </a:xfrm>
              <a:prstGeom prst="ellipse">
                <a:avLst/>
              </a:prstGeom>
              <a:solidFill>
                <a:srgbClr val="8B3131">
                  <a:alpha val="50196"/>
                </a:srgbClr>
              </a:solidFill>
              <a:ln w="19050">
                <a:solidFill>
                  <a:schemeClr val="bg1">
                    <a:alpha val="74902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2" name="Elipse 4">
                <a:extLst>
                  <a:ext uri="{FF2B5EF4-FFF2-40B4-BE49-F238E27FC236}">
                    <a16:creationId xmlns:a16="http://schemas.microsoft.com/office/drawing/2014/main" id="{FC2F2003-8E4C-4723-8E09-EE1592C31DC4}"/>
                  </a:ext>
                </a:extLst>
              </p:cNvPr>
              <p:cNvSpPr/>
              <p:nvPr/>
            </p:nvSpPr>
            <p:spPr>
              <a:xfrm>
                <a:off x="1638902" y="355359"/>
                <a:ext cx="1330707" cy="81657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lIns="0" tIns="0" rIns="0" bIns="0" spcCol="1270" anchor="ctr"/>
              <a:lstStyle/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b="1" dirty="0">
                    <a:solidFill>
                      <a:schemeClr val="bg1"/>
                    </a:solidFill>
                    <a:cs typeface="Arial" pitchFamily="34" charset="0"/>
                  </a:rPr>
                  <a:t>Conocimiento</a:t>
                </a:r>
              </a:p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dirty="0">
                    <a:solidFill>
                      <a:schemeClr val="bg1"/>
                    </a:solidFill>
                    <a:cs typeface="Arial" pitchFamily="34" charset="0"/>
                  </a:rPr>
                  <a:t>Validez racional</a:t>
                </a:r>
              </a:p>
            </p:txBody>
          </p:sp>
        </p:grpSp>
        <p:grpSp>
          <p:nvGrpSpPr>
            <p:cNvPr id="55" name="33 Grupo">
              <a:extLst>
                <a:ext uri="{FF2B5EF4-FFF2-40B4-BE49-F238E27FC236}">
                  <a16:creationId xmlns:a16="http://schemas.microsoft.com/office/drawing/2014/main" id="{8923C55E-BC7F-4E16-AC7E-1E135BFB06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5880" y="3990975"/>
              <a:ext cx="1814512" cy="1814513"/>
              <a:chOff x="2051723" y="1171930"/>
              <a:chExt cx="1814601" cy="1814601"/>
            </a:xfrm>
            <a:solidFill>
              <a:srgbClr val="44637F">
                <a:alpha val="50000"/>
              </a:srgbClr>
            </a:solidFill>
          </p:grpSpPr>
          <p:sp>
            <p:nvSpPr>
              <p:cNvPr id="59" name="58 Elipse">
                <a:extLst>
                  <a:ext uri="{FF2B5EF4-FFF2-40B4-BE49-F238E27FC236}">
                    <a16:creationId xmlns:a16="http://schemas.microsoft.com/office/drawing/2014/main" id="{D93E38AB-8669-428B-980E-171D1830AFF4}"/>
                  </a:ext>
                </a:extLst>
              </p:cNvPr>
              <p:cNvSpPr/>
              <p:nvPr/>
            </p:nvSpPr>
            <p:spPr>
              <a:xfrm>
                <a:off x="2051723" y="1171930"/>
                <a:ext cx="1814601" cy="1814601"/>
              </a:xfrm>
              <a:prstGeom prst="ellipse">
                <a:avLst/>
              </a:prstGeom>
              <a:solidFill>
                <a:srgbClr val="8B3131">
                  <a:alpha val="50196"/>
                </a:srgbClr>
              </a:solidFill>
              <a:ln w="19050">
                <a:solidFill>
                  <a:schemeClr val="bg1">
                    <a:alpha val="74902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0" name="Elipse 6">
                <a:extLst>
                  <a:ext uri="{FF2B5EF4-FFF2-40B4-BE49-F238E27FC236}">
                    <a16:creationId xmlns:a16="http://schemas.microsoft.com/office/drawing/2014/main" id="{BDA4DA0B-80C5-44A7-AD18-177FDEBD4AF2}"/>
                  </a:ext>
                </a:extLst>
              </p:cNvPr>
              <p:cNvSpPr/>
              <p:nvPr/>
            </p:nvSpPr>
            <p:spPr>
              <a:xfrm>
                <a:off x="2304575" y="1640266"/>
                <a:ext cx="1489116" cy="84197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lIns="0" tIns="0" rIns="0" bIns="0" spcCol="1270" anchor="ctr"/>
              <a:lstStyle/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b="1" dirty="0">
                    <a:solidFill>
                      <a:schemeClr val="bg1"/>
                    </a:solidFill>
                    <a:cs typeface="Arial" pitchFamily="34" charset="0"/>
                  </a:rPr>
                  <a:t>Población</a:t>
                </a:r>
              </a:p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dirty="0">
                    <a:solidFill>
                      <a:schemeClr val="bg1"/>
                    </a:solidFill>
                    <a:cs typeface="Arial" pitchFamily="34" charset="0"/>
                  </a:rPr>
                  <a:t>Validez de respuesta</a:t>
                </a:r>
              </a:p>
            </p:txBody>
          </p:sp>
        </p:grpSp>
        <p:grpSp>
          <p:nvGrpSpPr>
            <p:cNvPr id="56" name="36 Grupo">
              <a:extLst>
                <a:ext uri="{FF2B5EF4-FFF2-40B4-BE49-F238E27FC236}">
                  <a16:creationId xmlns:a16="http://schemas.microsoft.com/office/drawing/2014/main" id="{1AFA0AFB-68E2-434A-AA5D-693B88796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6192" y="3990975"/>
              <a:ext cx="1814513" cy="1814513"/>
              <a:chOff x="742186" y="1171930"/>
              <a:chExt cx="1814601" cy="1814601"/>
            </a:xfrm>
            <a:solidFill>
              <a:srgbClr val="44637F">
                <a:alpha val="50000"/>
              </a:srgbClr>
            </a:solidFill>
          </p:grpSpPr>
          <p:sp>
            <p:nvSpPr>
              <p:cNvPr id="57" name="56 Elipse">
                <a:extLst>
                  <a:ext uri="{FF2B5EF4-FFF2-40B4-BE49-F238E27FC236}">
                    <a16:creationId xmlns:a16="http://schemas.microsoft.com/office/drawing/2014/main" id="{CE9A8DB7-BC45-4478-A293-6CF491F4402C}"/>
                  </a:ext>
                </a:extLst>
              </p:cNvPr>
              <p:cNvSpPr/>
              <p:nvPr/>
            </p:nvSpPr>
            <p:spPr>
              <a:xfrm>
                <a:off x="742186" y="1171930"/>
                <a:ext cx="1814601" cy="1814601"/>
              </a:xfrm>
              <a:prstGeom prst="ellipse">
                <a:avLst/>
              </a:prstGeom>
              <a:solidFill>
                <a:srgbClr val="8B3131">
                  <a:alpha val="50196"/>
                </a:srgbClr>
              </a:solidFill>
              <a:ln w="19050">
                <a:solidFill>
                  <a:schemeClr val="bg1">
                    <a:alpha val="74902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58" name="Elipse 8">
                <a:extLst>
                  <a:ext uri="{FF2B5EF4-FFF2-40B4-BE49-F238E27FC236}">
                    <a16:creationId xmlns:a16="http://schemas.microsoft.com/office/drawing/2014/main" id="{D919026C-939B-4D6C-AC81-F29F2C8A4228}"/>
                  </a:ext>
                </a:extLst>
              </p:cNvPr>
              <p:cNvSpPr/>
              <p:nvPr/>
            </p:nvSpPr>
            <p:spPr>
              <a:xfrm>
                <a:off x="791071" y="1640266"/>
                <a:ext cx="1562604" cy="83676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lIns="0" tIns="0" rIns="0" bIns="0" spcCol="1270" anchor="ctr"/>
              <a:lstStyle/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b="1" dirty="0">
                    <a:solidFill>
                      <a:schemeClr val="bg1"/>
                    </a:solidFill>
                    <a:cs typeface="Arial" pitchFamily="34" charset="0"/>
                  </a:rPr>
                  <a:t>Jueces</a:t>
                </a:r>
              </a:p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dirty="0">
                    <a:solidFill>
                      <a:schemeClr val="bg1"/>
                    </a:solidFill>
                    <a:cs typeface="Arial" pitchFamily="34" charset="0"/>
                  </a:rPr>
                  <a:t>Validación por jueces</a:t>
                </a:r>
              </a:p>
            </p:txBody>
          </p:sp>
        </p:grpSp>
      </p:grpSp>
      <p:grpSp>
        <p:nvGrpSpPr>
          <p:cNvPr id="63" name="62 Grupo">
            <a:extLst>
              <a:ext uri="{FF2B5EF4-FFF2-40B4-BE49-F238E27FC236}">
                <a16:creationId xmlns:a16="http://schemas.microsoft.com/office/drawing/2014/main" id="{8E15AF82-B28C-49FD-A337-ADDF9CB629AD}"/>
              </a:ext>
            </a:extLst>
          </p:cNvPr>
          <p:cNvGrpSpPr>
            <a:grpSpLocks/>
          </p:cNvGrpSpPr>
          <p:nvPr/>
        </p:nvGrpSpPr>
        <p:grpSpPr bwMode="auto">
          <a:xfrm rot="3854895">
            <a:off x="5182659" y="4752975"/>
            <a:ext cx="1574800" cy="1449917"/>
            <a:chOff x="7136680" y="2006600"/>
            <a:chExt cx="3556000" cy="2844800"/>
          </a:xfrm>
        </p:grpSpPr>
        <p:sp>
          <p:nvSpPr>
            <p:cNvPr id="64" name="63 Elipse">
              <a:extLst>
                <a:ext uri="{FF2B5EF4-FFF2-40B4-BE49-F238E27FC236}">
                  <a16:creationId xmlns:a16="http://schemas.microsoft.com/office/drawing/2014/main" id="{365996AD-129A-415A-98BC-4579988C31E1}"/>
                </a:ext>
              </a:extLst>
            </p:cNvPr>
            <p:cNvSpPr/>
            <p:nvPr/>
          </p:nvSpPr>
          <p:spPr>
            <a:xfrm>
              <a:off x="7253808" y="2134038"/>
              <a:ext cx="3278785" cy="1137919"/>
            </a:xfrm>
            <a:prstGeom prst="ellipse">
              <a:avLst/>
            </a:prstGeom>
            <a:ln>
              <a:solidFill>
                <a:srgbClr val="44637F">
                  <a:alpha val="25000"/>
                </a:srgbClr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64 Forma">
              <a:extLst>
                <a:ext uri="{FF2B5EF4-FFF2-40B4-BE49-F238E27FC236}">
                  <a16:creationId xmlns:a16="http://schemas.microsoft.com/office/drawing/2014/main" id="{0BC3115B-C7C0-40D1-81D5-EA22EE51A843}"/>
                </a:ext>
              </a:extLst>
            </p:cNvPr>
            <p:cNvSpPr/>
            <p:nvPr/>
          </p:nvSpPr>
          <p:spPr>
            <a:xfrm>
              <a:off x="7136680" y="2006600"/>
              <a:ext cx="3556000" cy="2844800"/>
            </a:xfrm>
            <a:prstGeom prst="funnel">
              <a:avLst/>
            </a:prstGeom>
            <a:ln>
              <a:solidFill>
                <a:srgbClr val="44637F">
                  <a:alpha val="25000"/>
                </a:srgb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0838764-12BA-4AAF-9AAC-C7083CCA3FF4}"/>
              </a:ext>
            </a:extLst>
          </p:cNvPr>
          <p:cNvGrpSpPr/>
          <p:nvPr/>
        </p:nvGrpSpPr>
        <p:grpSpPr>
          <a:xfrm>
            <a:off x="1180012" y="1694710"/>
            <a:ext cx="4046959" cy="4415843"/>
            <a:chOff x="1180012" y="1694710"/>
            <a:chExt cx="4046959" cy="4415843"/>
          </a:xfrm>
        </p:grpSpPr>
        <p:grpSp>
          <p:nvGrpSpPr>
            <p:cNvPr id="36" name="40 Grupo">
              <a:extLst>
                <a:ext uri="{FF2B5EF4-FFF2-40B4-BE49-F238E27FC236}">
                  <a16:creationId xmlns:a16="http://schemas.microsoft.com/office/drawing/2014/main" id="{B4C2BF95-D5B6-4626-AC1E-A23A6B8B3E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615" y="1694710"/>
              <a:ext cx="1421697" cy="1514909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28 Trapecio">
                <a:extLst>
                  <a:ext uri="{FF2B5EF4-FFF2-40B4-BE49-F238E27FC236}">
                    <a16:creationId xmlns:a16="http://schemas.microsoft.com/office/drawing/2014/main" id="{3BA560A0-E424-4C1B-94A4-63AE718A5ACA}"/>
                  </a:ext>
                </a:extLst>
              </p:cNvPr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67" name="Trapecio 4">
                <a:extLst>
                  <a:ext uri="{FF2B5EF4-FFF2-40B4-BE49-F238E27FC236}">
                    <a16:creationId xmlns:a16="http://schemas.microsoft.com/office/drawing/2014/main" id="{ADF9B87B-FEC6-4449-8E2D-08FBB8FF7C57}"/>
                  </a:ext>
                </a:extLst>
              </p:cNvPr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2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Rendimiento</a:t>
                </a:r>
              </a:p>
            </p:txBody>
          </p:sp>
        </p:grpSp>
        <p:grpSp>
          <p:nvGrpSpPr>
            <p:cNvPr id="68" name="46 Grupo">
              <a:extLst>
                <a:ext uri="{FF2B5EF4-FFF2-40B4-BE49-F238E27FC236}">
                  <a16:creationId xmlns:a16="http://schemas.microsoft.com/office/drawing/2014/main" id="{34DD26BA-88F9-4C7A-9CCA-BC9688A06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1385" y="3203809"/>
              <a:ext cx="1947280" cy="590876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31 Trapecio">
                <a:extLst>
                  <a:ext uri="{FF2B5EF4-FFF2-40B4-BE49-F238E27FC236}">
                    <a16:creationId xmlns:a16="http://schemas.microsoft.com/office/drawing/2014/main" id="{853F3AF6-A2CC-4852-A79D-997BB33F5C80}"/>
                  </a:ext>
                </a:extLst>
              </p:cNvPr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Trapecio 4">
                <a:extLst>
                  <a:ext uri="{FF2B5EF4-FFF2-40B4-BE49-F238E27FC236}">
                    <a16:creationId xmlns:a16="http://schemas.microsoft.com/office/drawing/2014/main" id="{B7D16115-65F5-4885-A78E-4FF8993F8B2E}"/>
                  </a:ext>
                </a:extLst>
              </p:cNvPr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Criterio</a:t>
                </a:r>
              </a:p>
            </p:txBody>
          </p:sp>
        </p:grpSp>
        <p:grpSp>
          <p:nvGrpSpPr>
            <p:cNvPr id="71" name="49 Grupo">
              <a:extLst>
                <a:ext uri="{FF2B5EF4-FFF2-40B4-BE49-F238E27FC236}">
                  <a16:creationId xmlns:a16="http://schemas.microsoft.com/office/drawing/2014/main" id="{673CB213-2251-4E73-92E1-2BF402760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8922" y="3788035"/>
              <a:ext cx="2472200" cy="614743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34 Trapecio">
                <a:extLst>
                  <a:ext uri="{FF2B5EF4-FFF2-40B4-BE49-F238E27FC236}">
                    <a16:creationId xmlns:a16="http://schemas.microsoft.com/office/drawing/2014/main" id="{B6E05187-EDFD-44DD-8E62-3C8D59985847}"/>
                  </a:ext>
                </a:extLst>
              </p:cNvPr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rapecio 4">
                <a:extLst>
                  <a:ext uri="{FF2B5EF4-FFF2-40B4-BE49-F238E27FC236}">
                    <a16:creationId xmlns:a16="http://schemas.microsoft.com/office/drawing/2014/main" id="{98A4568A-9A5A-4607-9426-FCD22B8153AF}"/>
                  </a:ext>
                </a:extLst>
              </p:cNvPr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Estabilidad</a:t>
                </a:r>
              </a:p>
            </p:txBody>
          </p:sp>
        </p:grpSp>
        <p:grpSp>
          <p:nvGrpSpPr>
            <p:cNvPr id="74" name="52 Grupo">
              <a:extLst>
                <a:ext uri="{FF2B5EF4-FFF2-40B4-BE49-F238E27FC236}">
                  <a16:creationId xmlns:a16="http://schemas.microsoft.com/office/drawing/2014/main" id="{ADDFA4E5-8B9B-45F2-9638-CD3CC1F54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6463" y="4359799"/>
              <a:ext cx="3005587" cy="595091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37 Trapecio">
                <a:extLst>
                  <a:ext uri="{FF2B5EF4-FFF2-40B4-BE49-F238E27FC236}">
                    <a16:creationId xmlns:a16="http://schemas.microsoft.com/office/drawing/2014/main" id="{CCB293C6-D95B-4458-9148-EE751906FD74}"/>
                  </a:ext>
                </a:extLst>
              </p:cNvPr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6" name="Trapecio 4">
                <a:extLst>
                  <a:ext uri="{FF2B5EF4-FFF2-40B4-BE49-F238E27FC236}">
                    <a16:creationId xmlns:a16="http://schemas.microsoft.com/office/drawing/2014/main" id="{F3F6ED57-EC6A-4853-BDF8-0E60AF5AE164}"/>
                  </a:ext>
                </a:extLst>
              </p:cNvPr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6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Fiabilidad</a:t>
                </a:r>
              </a:p>
            </p:txBody>
          </p:sp>
        </p:grpSp>
        <p:grpSp>
          <p:nvGrpSpPr>
            <p:cNvPr id="77" name="55 Grupo">
              <a:extLst>
                <a:ext uri="{FF2B5EF4-FFF2-40B4-BE49-F238E27FC236}">
                  <a16:creationId xmlns:a16="http://schemas.microsoft.com/office/drawing/2014/main" id="{E1862C84-AE68-461E-A482-71C503CED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3577" y="4947928"/>
              <a:ext cx="3530935" cy="601847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40 Trapecio">
                <a:extLst>
                  <a:ext uri="{FF2B5EF4-FFF2-40B4-BE49-F238E27FC236}">
                    <a16:creationId xmlns:a16="http://schemas.microsoft.com/office/drawing/2014/main" id="{7C00A71B-525B-4F48-99F8-53E473427F54}"/>
                  </a:ext>
                </a:extLst>
              </p:cNvPr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9" name="Trapecio 4">
                <a:extLst>
                  <a:ext uri="{FF2B5EF4-FFF2-40B4-BE49-F238E27FC236}">
                    <a16:creationId xmlns:a16="http://schemas.microsoft.com/office/drawing/2014/main" id="{F0756D74-437A-41C4-A59E-EE48555D3E28}"/>
                  </a:ext>
                </a:extLst>
              </p:cNvPr>
              <p:cNvSpPr/>
              <p:nvPr/>
            </p:nvSpPr>
            <p:spPr>
              <a:xfrm>
                <a:off x="708846" y="2924161"/>
                <a:ext cx="227548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constructo</a:t>
                </a:r>
              </a:p>
            </p:txBody>
          </p:sp>
        </p:grpSp>
        <p:grpSp>
          <p:nvGrpSpPr>
            <p:cNvPr id="80" name="58 Grupo">
              <a:extLst>
                <a:ext uri="{FF2B5EF4-FFF2-40B4-BE49-F238E27FC236}">
                  <a16:creationId xmlns:a16="http://schemas.microsoft.com/office/drawing/2014/main" id="{6E518161-5B8F-41A5-9303-F1FA8D798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0012" y="5530006"/>
              <a:ext cx="4046959" cy="580547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43 Trapecio">
                <a:extLst>
                  <a:ext uri="{FF2B5EF4-FFF2-40B4-BE49-F238E27FC236}">
                    <a16:creationId xmlns:a16="http://schemas.microsoft.com/office/drawing/2014/main" id="{3E6AD283-1F1A-44B6-A958-8C18EF6F94EE}"/>
                  </a:ext>
                </a:extLst>
              </p:cNvPr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82" name="Trapecio 4">
                <a:extLst>
                  <a:ext uri="{FF2B5EF4-FFF2-40B4-BE49-F238E27FC236}">
                    <a16:creationId xmlns:a16="http://schemas.microsoft.com/office/drawing/2014/main" id="{2933EC78-BA8F-44D5-8A96-BFEA1836AAC8}"/>
                  </a:ext>
                </a:extLst>
              </p:cNvPr>
              <p:cNvSpPr/>
              <p:nvPr/>
            </p:nvSpPr>
            <p:spPr>
              <a:xfrm>
                <a:off x="558334" y="3483428"/>
                <a:ext cx="2569131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20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contenido</a:t>
                </a: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22 CuadroTexto">
            <a:extLst>
              <a:ext uri="{FF2B5EF4-FFF2-40B4-BE49-F238E27FC236}">
                <a16:creationId xmlns:a16="http://schemas.microsoft.com/office/drawing/2014/main" id="{FA21FD4A-4F56-4ED7-BA8B-A948A0DDA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876" y="4818344"/>
            <a:ext cx="16930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Correlación Ítem-Total</a:t>
            </a:r>
          </a:p>
        </p:txBody>
      </p:sp>
      <p:sp>
        <p:nvSpPr>
          <p:cNvPr id="113" name="24 CuadroTexto">
            <a:extLst>
              <a:ext uri="{FF2B5EF4-FFF2-40B4-BE49-F238E27FC236}">
                <a16:creationId xmlns:a16="http://schemas.microsoft.com/office/drawing/2014/main" id="{47A285C3-BDE4-4167-BF42-CD4A3E0E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072" y="4236267"/>
            <a:ext cx="13436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Alfa de Cronbach</a:t>
            </a:r>
          </a:p>
        </p:txBody>
      </p:sp>
      <p:sp>
        <p:nvSpPr>
          <p:cNvPr id="114" name="25 CuadroTexto">
            <a:extLst>
              <a:ext uri="{FF2B5EF4-FFF2-40B4-BE49-F238E27FC236}">
                <a16:creationId xmlns:a16="http://schemas.microsoft.com/office/drawing/2014/main" id="{4E704439-795A-4A31-9180-E9DA440EB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521" y="3658087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Medidas de Concordancia</a:t>
            </a:r>
          </a:p>
        </p:txBody>
      </p:sp>
      <p:sp>
        <p:nvSpPr>
          <p:cNvPr id="115" name="26 CuadroTexto">
            <a:extLst>
              <a:ext uri="{FF2B5EF4-FFF2-40B4-BE49-F238E27FC236}">
                <a16:creationId xmlns:a16="http://schemas.microsoft.com/office/drawing/2014/main" id="{A38DDD51-EC60-4B7F-91CA-D7153C32B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846" y="3074219"/>
            <a:ext cx="2141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Coeficiente de determinación</a:t>
            </a:r>
          </a:p>
        </p:txBody>
      </p:sp>
      <p:sp>
        <p:nvSpPr>
          <p:cNvPr id="116" name="27 CuadroTexto">
            <a:extLst>
              <a:ext uri="{FF2B5EF4-FFF2-40B4-BE49-F238E27FC236}">
                <a16:creationId xmlns:a16="http://schemas.microsoft.com/office/drawing/2014/main" id="{B983C16A-FA66-4E21-8C1B-68AB58F6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096" y="2504556"/>
            <a:ext cx="2462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Curva de rendimiento diagnóstico</a:t>
            </a:r>
          </a:p>
        </p:txBody>
      </p:sp>
      <p:sp>
        <p:nvSpPr>
          <p:cNvPr id="117" name="CuadroTexto 1">
            <a:extLst>
              <a:ext uri="{FF2B5EF4-FFF2-40B4-BE49-F238E27FC236}">
                <a16:creationId xmlns:a16="http://schemas.microsoft.com/office/drawing/2014/main" id="{D5BD48C2-5B75-426B-B7F9-916E70A72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400" y="613495"/>
            <a:ext cx="46939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PE" sz="2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VALIDACIÓN DE INSTRUMENTOS</a:t>
            </a:r>
          </a:p>
        </p:txBody>
      </p:sp>
      <p:sp>
        <p:nvSpPr>
          <p:cNvPr id="118" name="Flecha derecha 2">
            <a:extLst>
              <a:ext uri="{FF2B5EF4-FFF2-40B4-BE49-F238E27FC236}">
                <a16:creationId xmlns:a16="http://schemas.microsoft.com/office/drawing/2014/main" id="{85DEC95E-ECCB-4D78-8983-437354B139FE}"/>
              </a:ext>
            </a:extLst>
          </p:cNvPr>
          <p:cNvSpPr/>
          <p:nvPr/>
        </p:nvSpPr>
        <p:spPr>
          <a:xfrm rot="17659922">
            <a:off x="1594034" y="3181487"/>
            <a:ext cx="5243775" cy="905581"/>
          </a:xfrm>
          <a:prstGeom prst="rightArrow">
            <a:avLst/>
          </a:prstGeom>
          <a:solidFill>
            <a:srgbClr val="CE6C5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Línea de investigación</a:t>
            </a:r>
          </a:p>
        </p:txBody>
      </p:sp>
      <p:sp>
        <p:nvSpPr>
          <p:cNvPr id="119" name="22 CuadroTexto">
            <a:extLst>
              <a:ext uri="{FF2B5EF4-FFF2-40B4-BE49-F238E27FC236}">
                <a16:creationId xmlns:a16="http://schemas.microsoft.com/office/drawing/2014/main" id="{9173C845-93E7-40A6-9342-061C413E0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211" y="5402212"/>
            <a:ext cx="7793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Creación</a:t>
            </a:r>
          </a:p>
        </p:txBody>
      </p: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C1D260C0-DA9E-4005-A172-46920150C1EA}"/>
              </a:ext>
            </a:extLst>
          </p:cNvPr>
          <p:cNvGrpSpPr/>
          <p:nvPr/>
        </p:nvGrpSpPr>
        <p:grpSpPr>
          <a:xfrm>
            <a:off x="4072521" y="1411995"/>
            <a:ext cx="4046959" cy="4415843"/>
            <a:chOff x="1180012" y="1694710"/>
            <a:chExt cx="4046959" cy="4415843"/>
          </a:xfrm>
        </p:grpSpPr>
        <p:grpSp>
          <p:nvGrpSpPr>
            <p:cNvPr id="141" name="40 Grupo">
              <a:extLst>
                <a:ext uri="{FF2B5EF4-FFF2-40B4-BE49-F238E27FC236}">
                  <a16:creationId xmlns:a16="http://schemas.microsoft.com/office/drawing/2014/main" id="{4E19EABF-4EF6-4E95-A50C-AE09394C4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615" y="1694710"/>
              <a:ext cx="1421697" cy="1514909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28 Trapecio">
                <a:extLst>
                  <a:ext uri="{FF2B5EF4-FFF2-40B4-BE49-F238E27FC236}">
                    <a16:creationId xmlns:a16="http://schemas.microsoft.com/office/drawing/2014/main" id="{3949F905-ED6D-4402-BC5F-00C0B22DCE67}"/>
                  </a:ext>
                </a:extLst>
              </p:cNvPr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158" name="Trapecio 4">
                <a:extLst>
                  <a:ext uri="{FF2B5EF4-FFF2-40B4-BE49-F238E27FC236}">
                    <a16:creationId xmlns:a16="http://schemas.microsoft.com/office/drawing/2014/main" id="{98A7A06A-F39E-4A3C-B70E-CADBE81862A0}"/>
                  </a:ext>
                </a:extLst>
              </p:cNvPr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2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Rendimiento</a:t>
                </a:r>
              </a:p>
            </p:txBody>
          </p:sp>
        </p:grpSp>
        <p:grpSp>
          <p:nvGrpSpPr>
            <p:cNvPr id="142" name="46 Grupo">
              <a:extLst>
                <a:ext uri="{FF2B5EF4-FFF2-40B4-BE49-F238E27FC236}">
                  <a16:creationId xmlns:a16="http://schemas.microsoft.com/office/drawing/2014/main" id="{7DC895B9-EBF3-49C9-8C94-1029C1568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1385" y="3203809"/>
              <a:ext cx="1947280" cy="590876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31 Trapecio">
                <a:extLst>
                  <a:ext uri="{FF2B5EF4-FFF2-40B4-BE49-F238E27FC236}">
                    <a16:creationId xmlns:a16="http://schemas.microsoft.com/office/drawing/2014/main" id="{6D56853F-665B-4BC7-8FCF-C8DC035B6E2B}"/>
                  </a:ext>
                </a:extLst>
              </p:cNvPr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6" name="Trapecio 4">
                <a:extLst>
                  <a:ext uri="{FF2B5EF4-FFF2-40B4-BE49-F238E27FC236}">
                    <a16:creationId xmlns:a16="http://schemas.microsoft.com/office/drawing/2014/main" id="{920D57D4-FF0E-4E06-BD2A-92A31BADF64E}"/>
                  </a:ext>
                </a:extLst>
              </p:cNvPr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Criterio</a:t>
                </a:r>
              </a:p>
            </p:txBody>
          </p:sp>
        </p:grpSp>
        <p:grpSp>
          <p:nvGrpSpPr>
            <p:cNvPr id="143" name="49 Grupo">
              <a:extLst>
                <a:ext uri="{FF2B5EF4-FFF2-40B4-BE49-F238E27FC236}">
                  <a16:creationId xmlns:a16="http://schemas.microsoft.com/office/drawing/2014/main" id="{111E1E56-1254-4FB6-B6DC-08D9399757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8922" y="3788035"/>
              <a:ext cx="2472200" cy="614743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34 Trapecio">
                <a:extLst>
                  <a:ext uri="{FF2B5EF4-FFF2-40B4-BE49-F238E27FC236}">
                    <a16:creationId xmlns:a16="http://schemas.microsoft.com/office/drawing/2014/main" id="{4213F715-A035-44F5-8191-AC00D5F2F4EE}"/>
                  </a:ext>
                </a:extLst>
              </p:cNvPr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4" name="Trapecio 4">
                <a:extLst>
                  <a:ext uri="{FF2B5EF4-FFF2-40B4-BE49-F238E27FC236}">
                    <a16:creationId xmlns:a16="http://schemas.microsoft.com/office/drawing/2014/main" id="{05AF46EB-2FA0-4DAE-86C6-691DC2309E9D}"/>
                  </a:ext>
                </a:extLst>
              </p:cNvPr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Estabilidad</a:t>
                </a:r>
              </a:p>
            </p:txBody>
          </p:sp>
        </p:grpSp>
        <p:grpSp>
          <p:nvGrpSpPr>
            <p:cNvPr id="144" name="52 Grupo">
              <a:extLst>
                <a:ext uri="{FF2B5EF4-FFF2-40B4-BE49-F238E27FC236}">
                  <a16:creationId xmlns:a16="http://schemas.microsoft.com/office/drawing/2014/main" id="{530F6D33-8C71-48C3-BDBE-780959458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6463" y="4359799"/>
              <a:ext cx="3005587" cy="595091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37 Trapecio">
                <a:extLst>
                  <a:ext uri="{FF2B5EF4-FFF2-40B4-BE49-F238E27FC236}">
                    <a16:creationId xmlns:a16="http://schemas.microsoft.com/office/drawing/2014/main" id="{43AF9A4B-5AF5-455F-88F7-0F0095779746}"/>
                  </a:ext>
                </a:extLst>
              </p:cNvPr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2" name="Trapecio 4">
                <a:extLst>
                  <a:ext uri="{FF2B5EF4-FFF2-40B4-BE49-F238E27FC236}">
                    <a16:creationId xmlns:a16="http://schemas.microsoft.com/office/drawing/2014/main" id="{B3E333A2-E856-41ED-9C37-1A42F471CD1D}"/>
                  </a:ext>
                </a:extLst>
              </p:cNvPr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6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Fiabilidad</a:t>
                </a:r>
              </a:p>
            </p:txBody>
          </p:sp>
        </p:grpSp>
        <p:grpSp>
          <p:nvGrpSpPr>
            <p:cNvPr id="145" name="55 Grupo">
              <a:extLst>
                <a:ext uri="{FF2B5EF4-FFF2-40B4-BE49-F238E27FC236}">
                  <a16:creationId xmlns:a16="http://schemas.microsoft.com/office/drawing/2014/main" id="{95DF9621-1F2B-48FA-AEC6-36311B753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3577" y="4947928"/>
              <a:ext cx="3530935" cy="601847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40 Trapecio">
                <a:extLst>
                  <a:ext uri="{FF2B5EF4-FFF2-40B4-BE49-F238E27FC236}">
                    <a16:creationId xmlns:a16="http://schemas.microsoft.com/office/drawing/2014/main" id="{1102F0EF-43CA-42FF-8A35-A6A1EB332624}"/>
                  </a:ext>
                </a:extLst>
              </p:cNvPr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0" name="Trapecio 4">
                <a:extLst>
                  <a:ext uri="{FF2B5EF4-FFF2-40B4-BE49-F238E27FC236}">
                    <a16:creationId xmlns:a16="http://schemas.microsoft.com/office/drawing/2014/main" id="{83BBEA77-D135-4D10-BBA0-15D29BBC6020}"/>
                  </a:ext>
                </a:extLst>
              </p:cNvPr>
              <p:cNvSpPr/>
              <p:nvPr/>
            </p:nvSpPr>
            <p:spPr>
              <a:xfrm>
                <a:off x="708846" y="2924161"/>
                <a:ext cx="227548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constructo</a:t>
                </a:r>
              </a:p>
            </p:txBody>
          </p:sp>
        </p:grpSp>
        <p:grpSp>
          <p:nvGrpSpPr>
            <p:cNvPr id="146" name="58 Grupo">
              <a:extLst>
                <a:ext uri="{FF2B5EF4-FFF2-40B4-BE49-F238E27FC236}">
                  <a16:creationId xmlns:a16="http://schemas.microsoft.com/office/drawing/2014/main" id="{C45A1FD2-7AC2-4F06-AFD4-BE1742B70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0012" y="5530006"/>
              <a:ext cx="4046959" cy="580547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43 Trapecio">
                <a:extLst>
                  <a:ext uri="{FF2B5EF4-FFF2-40B4-BE49-F238E27FC236}">
                    <a16:creationId xmlns:a16="http://schemas.microsoft.com/office/drawing/2014/main" id="{127C9B94-4F59-4811-816E-F86CEF765D9E}"/>
                  </a:ext>
                </a:extLst>
              </p:cNvPr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148" name="Trapecio 4">
                <a:extLst>
                  <a:ext uri="{FF2B5EF4-FFF2-40B4-BE49-F238E27FC236}">
                    <a16:creationId xmlns:a16="http://schemas.microsoft.com/office/drawing/2014/main" id="{1E73BC6F-4EC1-47CE-97A1-77506B34EC4C}"/>
                  </a:ext>
                </a:extLst>
              </p:cNvPr>
              <p:cNvSpPr/>
              <p:nvPr/>
            </p:nvSpPr>
            <p:spPr>
              <a:xfrm>
                <a:off x="558334" y="3483428"/>
                <a:ext cx="2569131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20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contenido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381823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54279" y="1314892"/>
            <a:ext cx="52661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el</a:t>
            </a:r>
          </a:p>
          <a:p>
            <a:r>
              <a:rPr lang="es-PE" sz="4000" dirty="0">
                <a:solidFill>
                  <a:schemeClr val="bg1"/>
                </a:solidFill>
                <a:effectLst/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Sesgo del observador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4704" y="907838"/>
            <a:ext cx="275107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1</a:t>
            </a:r>
          </a:p>
        </p:txBody>
      </p:sp>
      <p:pic>
        <p:nvPicPr>
          <p:cNvPr id="10" name="Picture 2" descr="http://i.blogs.es/f20393/perder-peso-1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57" y="3097837"/>
            <a:ext cx="4762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1.bp.blogspot.com/-SvCFFrzddNw/T2aeySPG69I/AAAAAAAAAtM/Gm080qEqIxg/s1600/siluet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1" y="3097836"/>
            <a:ext cx="465841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368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47461" y="1446446"/>
            <a:ext cx="54505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el </a:t>
            </a:r>
            <a:r>
              <a:rPr lang="es-ES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Sesgo de la </a:t>
            </a:r>
          </a:p>
          <a:p>
            <a:r>
              <a:rPr lang="es-ES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capacidad diagnóstica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94704" y="907838"/>
            <a:ext cx="305885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2</a:t>
            </a:r>
          </a:p>
        </p:txBody>
      </p:sp>
      <p:pic>
        <p:nvPicPr>
          <p:cNvPr id="8" name="Picture 2" descr="http://img.medicalexpo.es/images_me/photo-g/67581-7863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23" y="3296987"/>
            <a:ext cx="2806728" cy="30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1.wp.com/comprartensiometro.com/wp-content/uploads/2014/04/OmronM6Confo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701" y="3296987"/>
            <a:ext cx="3055825" cy="30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151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017918" y="1446446"/>
            <a:ext cx="54665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el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Sesgo de rendimiento 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4704" y="907838"/>
            <a:ext cx="304923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3</a:t>
            </a: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30508"/>
              </p:ext>
            </p:extLst>
          </p:nvPr>
        </p:nvGraphicFramePr>
        <p:xfrm>
          <a:off x="2992057" y="2964241"/>
          <a:ext cx="592455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HOTO-PAINT" r:id="rId3" imgW="5924520" imgH="3581280" progId="CorelPHOTOPAINT.Image.17">
                  <p:embed/>
                </p:oleObj>
              </mc:Choice>
              <mc:Fallback>
                <p:oleObj name="PHOTO-PAINT" r:id="rId3" imgW="5924520" imgH="35812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2057" y="2964241"/>
                        <a:ext cx="5924550" cy="358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5885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86099" y="1446446"/>
            <a:ext cx="45528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el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Sesgo de memoria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4704" y="907838"/>
            <a:ext cx="307488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4</a:t>
            </a:r>
          </a:p>
        </p:txBody>
      </p:sp>
      <p:pic>
        <p:nvPicPr>
          <p:cNvPr id="7" name="Picture 2" descr="http://bucket1.glanacion.com/anexos/fotos/43/1518943w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41058"/>
            <a:ext cx="2708609" cy="343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87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8776790-50F0-45A6-85F0-99824E6D2174}"/>
              </a:ext>
            </a:extLst>
          </p:cNvPr>
          <p:cNvGrpSpPr/>
          <p:nvPr/>
        </p:nvGrpSpPr>
        <p:grpSpPr>
          <a:xfrm>
            <a:off x="2593841" y="1344930"/>
            <a:ext cx="4349884" cy="4729781"/>
            <a:chOff x="2593841" y="1344930"/>
            <a:chExt cx="4349884" cy="4729781"/>
          </a:xfrm>
        </p:grpSpPr>
        <p:grpSp>
          <p:nvGrpSpPr>
            <p:cNvPr id="29" name="40 Grupo"/>
            <p:cNvGrpSpPr>
              <a:grpSpLocks/>
            </p:cNvGrpSpPr>
            <p:nvPr/>
          </p:nvGrpSpPr>
          <p:grpSpPr bwMode="auto">
            <a:xfrm>
              <a:off x="3991077" y="1344930"/>
              <a:ext cx="1522771" cy="1622610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28 Trapecio"/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Trapecio 4"/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714" b="1" dirty="0">
                    <a:cs typeface="Arial" pitchFamily="34" charset="0"/>
                  </a:rPr>
                  <a:t>Aplicativo</a:t>
                </a:r>
              </a:p>
            </p:txBody>
          </p:sp>
        </p:grpSp>
        <p:grpSp>
          <p:nvGrpSpPr>
            <p:cNvPr id="32" name="46 Grupo"/>
            <p:cNvGrpSpPr>
              <a:grpSpLocks/>
            </p:cNvGrpSpPr>
            <p:nvPr/>
          </p:nvGrpSpPr>
          <p:grpSpPr bwMode="auto">
            <a:xfrm>
              <a:off x="3718775" y="2961317"/>
              <a:ext cx="2085719" cy="632884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31 Trapecio"/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Trapecio 4"/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857" b="1" dirty="0">
                    <a:cs typeface="Arial" pitchFamily="34" charset="0"/>
                  </a:rPr>
                  <a:t>Predictivo</a:t>
                </a:r>
              </a:p>
            </p:txBody>
          </p:sp>
        </p:grpSp>
        <p:grpSp>
          <p:nvGrpSpPr>
            <p:cNvPr id="35" name="49 Grupo"/>
            <p:cNvGrpSpPr>
              <a:grpSpLocks/>
            </p:cNvGrpSpPr>
            <p:nvPr/>
          </p:nvGrpSpPr>
          <p:grpSpPr bwMode="auto">
            <a:xfrm>
              <a:off x="3437654" y="3587077"/>
              <a:ext cx="2647958" cy="658446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34 Trapecio"/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Trapecio 4"/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999" b="1" dirty="0">
                    <a:cs typeface="Arial" pitchFamily="34" charset="0"/>
                  </a:rPr>
                  <a:t>Explicativo</a:t>
                </a:r>
              </a:p>
            </p:txBody>
          </p:sp>
        </p:grpSp>
        <p:grpSp>
          <p:nvGrpSpPr>
            <p:cNvPr id="38" name="52 Grupo"/>
            <p:cNvGrpSpPr>
              <a:grpSpLocks/>
            </p:cNvGrpSpPr>
            <p:nvPr/>
          </p:nvGrpSpPr>
          <p:grpSpPr bwMode="auto">
            <a:xfrm>
              <a:off x="3156536" y="4199489"/>
              <a:ext cx="3219264" cy="637397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37 Trapecio"/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rapecio 4"/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142" b="1" dirty="0">
                    <a:cs typeface="Arial" pitchFamily="34" charset="0"/>
                  </a:rPr>
                  <a:t>Relacional</a:t>
                </a:r>
              </a:p>
            </p:txBody>
          </p:sp>
        </p:grpSp>
        <p:grpSp>
          <p:nvGrpSpPr>
            <p:cNvPr id="41" name="55 Grupo"/>
            <p:cNvGrpSpPr>
              <a:grpSpLocks/>
            </p:cNvGrpSpPr>
            <p:nvPr/>
          </p:nvGrpSpPr>
          <p:grpSpPr bwMode="auto">
            <a:xfrm>
              <a:off x="2874959" y="4829431"/>
              <a:ext cx="3781961" cy="644634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40 Trapecio"/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Trapecio 4"/>
              <p:cNvSpPr/>
              <p:nvPr/>
            </p:nvSpPr>
            <p:spPr>
              <a:xfrm>
                <a:off x="800301" y="2924161"/>
                <a:ext cx="206019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285" b="1" dirty="0">
                    <a:cs typeface="Arial" pitchFamily="34" charset="0"/>
                  </a:rPr>
                  <a:t>Descriptivo</a:t>
                </a:r>
              </a:p>
            </p:txBody>
          </p:sp>
        </p:grpSp>
        <p:grpSp>
          <p:nvGrpSpPr>
            <p:cNvPr id="44" name="58 Grupo"/>
            <p:cNvGrpSpPr>
              <a:grpSpLocks/>
            </p:cNvGrpSpPr>
            <p:nvPr/>
          </p:nvGrpSpPr>
          <p:grpSpPr bwMode="auto">
            <a:xfrm>
              <a:off x="2593841" y="5452891"/>
              <a:ext cx="4349884" cy="621820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43 Trapecio"/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Trapecio 4"/>
              <p:cNvSpPr/>
              <p:nvPr/>
            </p:nvSpPr>
            <p:spPr>
              <a:xfrm>
                <a:off x="637087" y="3483428"/>
                <a:ext cx="2403717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428" b="1" dirty="0">
                    <a:cs typeface="Arial" pitchFamily="34" charset="0"/>
                  </a:rPr>
                  <a:t>Exploratorio</a:t>
                </a:r>
              </a:p>
            </p:txBody>
          </p:sp>
        </p:grpSp>
      </p:grpSp>
      <p:sp>
        <p:nvSpPr>
          <p:cNvPr id="52" name="CuadroTexto 1"/>
          <p:cNvSpPr txBox="1">
            <a:spLocks noChangeArrowheads="1"/>
          </p:cNvSpPr>
          <p:nvPr/>
        </p:nvSpPr>
        <p:spPr bwMode="auto">
          <a:xfrm>
            <a:off x="3802924" y="318552"/>
            <a:ext cx="4857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NIVELES DE LA INVESTIGACIÓN</a:t>
            </a:r>
          </a:p>
        </p:txBody>
      </p:sp>
      <p:sp>
        <p:nvSpPr>
          <p:cNvPr id="53" name="Flecha derecha 52"/>
          <p:cNvSpPr/>
          <p:nvPr/>
        </p:nvSpPr>
        <p:spPr>
          <a:xfrm rot="17659922">
            <a:off x="-64392" y="3238759"/>
            <a:ext cx="5616575" cy="969962"/>
          </a:xfrm>
          <a:prstGeom prst="rightArrow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Línea de investigación</a:t>
            </a:r>
          </a:p>
        </p:txBody>
      </p:sp>
      <p:sp>
        <p:nvSpPr>
          <p:cNvPr id="23" name="1 CuadroTexto"/>
          <p:cNvSpPr txBox="1">
            <a:spLocks noChangeArrowheads="1"/>
          </p:cNvSpPr>
          <p:nvPr/>
        </p:nvSpPr>
        <p:spPr bwMode="auto">
          <a:xfrm>
            <a:off x="7145637" y="5532290"/>
            <a:ext cx="2723823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Diagnóstico 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la </a:t>
            </a:r>
            <a:r>
              <a:rPr lang="es-ES" sz="1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diabetes</a:t>
            </a:r>
          </a:p>
        </p:txBody>
      </p:sp>
      <p:sp>
        <p:nvSpPr>
          <p:cNvPr id="24" name="22 CuadroTexto"/>
          <p:cNvSpPr txBox="1">
            <a:spLocks noChangeArrowheads="1"/>
          </p:cNvSpPr>
          <p:nvPr/>
        </p:nvSpPr>
        <p:spPr bwMode="auto">
          <a:xfrm>
            <a:off x="6897610" y="4918119"/>
            <a:ext cx="2507418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Prevalencia 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</a:t>
            </a:r>
            <a:r>
              <a:rPr lang="es-ES" sz="1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diabetes</a:t>
            </a: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6624105" y="4335429"/>
            <a:ext cx="3562194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Factores de riesgo 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la </a:t>
            </a:r>
            <a:r>
              <a:rPr lang="es-ES" sz="1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diabetes</a:t>
            </a:r>
          </a:p>
        </p:txBody>
      </p:sp>
      <p:sp>
        <p:nvSpPr>
          <p:cNvPr id="26" name="25 CuadroTexto"/>
          <p:cNvSpPr txBox="1">
            <a:spLocks noChangeArrowheads="1"/>
          </p:cNvSpPr>
          <p:nvPr/>
        </p:nvSpPr>
        <p:spPr bwMode="auto">
          <a:xfrm>
            <a:off x="6294251" y="3746566"/>
            <a:ext cx="2239716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Causas 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la </a:t>
            </a:r>
            <a:r>
              <a:rPr lang="es-ES" sz="1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diabetes</a:t>
            </a:r>
          </a:p>
        </p:txBody>
      </p:sp>
      <p:sp>
        <p:nvSpPr>
          <p:cNvPr id="27" name="26 CuadroTexto"/>
          <p:cNvSpPr txBox="1">
            <a:spLocks noChangeArrowheads="1"/>
          </p:cNvSpPr>
          <p:nvPr/>
        </p:nvSpPr>
        <p:spPr bwMode="auto">
          <a:xfrm>
            <a:off x="6023279" y="3071528"/>
            <a:ext cx="2618024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Pronóstico 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la </a:t>
            </a:r>
            <a:r>
              <a:rPr lang="es-ES" sz="1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diabetes</a:t>
            </a: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5549708" y="2292918"/>
            <a:ext cx="2807179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Tratamiento 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la </a:t>
            </a:r>
            <a:r>
              <a:rPr lang="es-ES" sz="16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334146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889129" y="1327772"/>
            <a:ext cx="52661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el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Sesgo de adaptación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4704" y="907838"/>
            <a:ext cx="3078087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5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18" y="3009322"/>
            <a:ext cx="5113434" cy="31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931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6317127" y="831975"/>
            <a:ext cx="41889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Dato Primario</a:t>
            </a:r>
          </a:p>
          <a:p>
            <a:r>
              <a:rPr lang="es-PE" sz="3200" dirty="0">
                <a:solidFill>
                  <a:schemeClr val="bg1"/>
                </a:solidFill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control de sesgos</a:t>
            </a:r>
            <a:endParaRPr lang="es-ES" sz="3200" dirty="0">
              <a:solidFill>
                <a:schemeClr val="bg1"/>
              </a:solidFill>
              <a:latin typeface="Proxima Nova Lt" panose="02000506030000020004" pitchFamily="2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317128" y="2760959"/>
            <a:ext cx="40062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Dato secundario</a:t>
            </a:r>
          </a:p>
          <a:p>
            <a:r>
              <a:rPr lang="es-PE" sz="3200" dirty="0">
                <a:solidFill>
                  <a:schemeClr val="bg1"/>
                </a:solidFill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 control de sesgos</a:t>
            </a:r>
            <a:endParaRPr lang="es-ES" sz="3200" dirty="0">
              <a:solidFill>
                <a:schemeClr val="bg1"/>
              </a:solidFill>
              <a:latin typeface="Proxima Nova Lt" panose="02000506030000020004" pitchFamily="2" charset="0"/>
            </a:endParaRPr>
          </a:p>
        </p:txBody>
      </p:sp>
      <p:grpSp>
        <p:nvGrpSpPr>
          <p:cNvPr id="24" name="40 Grupo"/>
          <p:cNvGrpSpPr>
            <a:grpSpLocks/>
          </p:cNvGrpSpPr>
          <p:nvPr/>
        </p:nvGrpSpPr>
        <p:grpSpPr bwMode="auto">
          <a:xfrm>
            <a:off x="3074138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71AA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27" name="46 Grupo"/>
          <p:cNvGrpSpPr>
            <a:grpSpLocks/>
          </p:cNvGrpSpPr>
          <p:nvPr/>
        </p:nvGrpSpPr>
        <p:grpSpPr bwMode="auto">
          <a:xfrm>
            <a:off x="2801836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E6AD2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30" name="49 Grupo"/>
          <p:cNvGrpSpPr>
            <a:grpSpLocks/>
          </p:cNvGrpSpPr>
          <p:nvPr/>
        </p:nvGrpSpPr>
        <p:grpSpPr bwMode="auto">
          <a:xfrm>
            <a:off x="2520715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C6B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33" name="52 Grupo"/>
          <p:cNvGrpSpPr>
            <a:grpSpLocks/>
          </p:cNvGrpSpPr>
          <p:nvPr/>
        </p:nvGrpSpPr>
        <p:grpSpPr bwMode="auto">
          <a:xfrm>
            <a:off x="2239597" y="4199489"/>
            <a:ext cx="3219264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38383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36" name="55 Grupo"/>
          <p:cNvGrpSpPr>
            <a:grpSpLocks/>
          </p:cNvGrpSpPr>
          <p:nvPr/>
        </p:nvGrpSpPr>
        <p:grpSpPr bwMode="auto">
          <a:xfrm>
            <a:off x="1958020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D685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39" name="58 Grupo"/>
          <p:cNvGrpSpPr>
            <a:grpSpLocks/>
          </p:cNvGrpSpPr>
          <p:nvPr/>
        </p:nvGrpSpPr>
        <p:grpSpPr bwMode="auto">
          <a:xfrm>
            <a:off x="1686426" y="5452891"/>
            <a:ext cx="4334673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9EB549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38993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53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701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4909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09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71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65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89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6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952FC4DD-4E7D-44D8-AC2B-5F666D40C465}"/>
              </a:ext>
            </a:extLst>
          </p:cNvPr>
          <p:cNvSpPr/>
          <p:nvPr/>
        </p:nvSpPr>
        <p:spPr>
          <a:xfrm>
            <a:off x="1041400" y="1276350"/>
            <a:ext cx="10096494" cy="2876550"/>
          </a:xfrm>
          <a:prstGeom prst="rightArrow">
            <a:avLst/>
          </a:prstGeom>
          <a:solidFill>
            <a:srgbClr val="FFFFFF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564EF020-0122-4568-BB0B-C68B2644E3EF}"/>
              </a:ext>
            </a:extLst>
          </p:cNvPr>
          <p:cNvSpPr/>
          <p:nvPr/>
        </p:nvSpPr>
        <p:spPr>
          <a:xfrm>
            <a:off x="1048263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1E4682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Constatación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Definición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Conceptualización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Interpretación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Entendimiento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Determinación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Detección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Diagnóstico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F1674319-ADCB-4EE3-8E6F-49343AD3607E}"/>
              </a:ext>
            </a:extLst>
          </p:cNvPr>
          <p:cNvSpPr/>
          <p:nvPr/>
        </p:nvSpPr>
        <p:spPr>
          <a:xfrm>
            <a:off x="1111168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8BBC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Exploratorio</a:t>
            </a:r>
            <a:endParaRPr lang="es-PE" sz="16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0915AFF0-C497-41F2-AA6B-F58EE9CD05B1}"/>
              </a:ext>
            </a:extLst>
          </p:cNvPr>
          <p:cNvSpPr/>
          <p:nvPr/>
        </p:nvSpPr>
        <p:spPr>
          <a:xfrm>
            <a:off x="2748442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1E4682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Descripción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Caracterización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Estimación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Cálculo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Frecuencia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Verificación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Contrastación</a:t>
            </a:r>
            <a:endParaRPr lang="es-PE" sz="13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8AE404B1-F57F-465A-AD19-F897F5E773DC}"/>
              </a:ext>
            </a:extLst>
          </p:cNvPr>
          <p:cNvSpPr/>
          <p:nvPr/>
        </p:nvSpPr>
        <p:spPr>
          <a:xfrm>
            <a:off x="2811347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FF9C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Descriptivo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74AD21A5-0CF4-4A24-8E67-D3563862D8BE}"/>
              </a:ext>
            </a:extLst>
          </p:cNvPr>
          <p:cNvSpPr/>
          <p:nvPr/>
        </p:nvSpPr>
        <p:spPr>
          <a:xfrm>
            <a:off x="4448621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1E4682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Comparación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Relación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Asociación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Correlación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Factores de riesgo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Factores asociados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Medidas de riesgo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Concordancia </a:t>
            </a:r>
            <a:endParaRPr lang="es-PE" sz="13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637DAFB-C141-4F5B-94C0-DEA7F47CBD70}"/>
              </a:ext>
            </a:extLst>
          </p:cNvPr>
          <p:cNvSpPr/>
          <p:nvPr/>
        </p:nvSpPr>
        <p:spPr>
          <a:xfrm>
            <a:off x="4511526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FE705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Relacional</a:t>
            </a:r>
            <a:endParaRPr lang="es-PE" sz="16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4E83C88E-390E-47B7-95C8-6D8952F224F1}"/>
              </a:ext>
            </a:extLst>
          </p:cNvPr>
          <p:cNvSpPr/>
          <p:nvPr/>
        </p:nvSpPr>
        <p:spPr>
          <a:xfrm>
            <a:off x="6148801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1E4682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Causas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Determinantes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Influencia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Evidenciación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Demostración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Comprobación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Efecto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Medición del efecto</a:t>
            </a:r>
            <a:endParaRPr lang="es-PE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F5E7D3BD-2B89-493C-A876-CE1D7B6C1B55}"/>
              </a:ext>
            </a:extLst>
          </p:cNvPr>
          <p:cNvSpPr/>
          <p:nvPr/>
        </p:nvSpPr>
        <p:spPr>
          <a:xfrm>
            <a:off x="6211706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C665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Explicativo</a:t>
            </a:r>
            <a:endParaRPr lang="es-PE" sz="16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0E8EDC07-ADC5-420D-BC88-3BE8EA9DF29B}"/>
              </a:ext>
            </a:extLst>
          </p:cNvPr>
          <p:cNvSpPr/>
          <p:nvPr/>
        </p:nvSpPr>
        <p:spPr>
          <a:xfrm>
            <a:off x="7848980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1E4682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Predicción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Pronóstico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Prevención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Previsión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Complicaciones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Consecuencias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Modelamiento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Simulación</a:t>
            </a:r>
            <a:endParaRPr lang="es-PE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07F4241-3054-4B95-9E51-92892E7ED658}"/>
              </a:ext>
            </a:extLst>
          </p:cNvPr>
          <p:cNvSpPr/>
          <p:nvPr/>
        </p:nvSpPr>
        <p:spPr>
          <a:xfrm>
            <a:off x="7911885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0196F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Predictivo</a:t>
            </a:r>
            <a:endParaRPr lang="es-PE" sz="16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30798CA9-0E06-46FC-8B4A-7057B40B7E29}"/>
              </a:ext>
            </a:extLst>
          </p:cNvPr>
          <p:cNvSpPr/>
          <p:nvPr/>
        </p:nvSpPr>
        <p:spPr>
          <a:xfrm>
            <a:off x="9549159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1E4682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Optimización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Calibración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Evaluación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Control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Monitoreo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Tratamiento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Intervención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Eficacia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Eficiencia</a:t>
            </a:r>
            <a:endParaRPr lang="es-PE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28F1FFCA-64DE-4722-BD76-8A3E7D952B19}"/>
              </a:ext>
            </a:extLst>
          </p:cNvPr>
          <p:cNvSpPr/>
          <p:nvPr/>
        </p:nvSpPr>
        <p:spPr>
          <a:xfrm>
            <a:off x="9612064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00B4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Aplicativo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8C482A74-904B-4EFC-8F83-AA9B2BB6C263}"/>
              </a:ext>
            </a:extLst>
          </p:cNvPr>
          <p:cNvSpPr/>
          <p:nvPr/>
        </p:nvSpPr>
        <p:spPr>
          <a:xfrm>
            <a:off x="3159160" y="712529"/>
            <a:ext cx="58737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PROPÓSITO DEL ESTUDIO</a:t>
            </a: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E0C5519C-BCC2-4393-A847-9D2CB0427DEF}"/>
              </a:ext>
            </a:extLst>
          </p:cNvPr>
          <p:cNvSpPr/>
          <p:nvPr/>
        </p:nvSpPr>
        <p:spPr>
          <a:xfrm>
            <a:off x="4705254" y="1409184"/>
            <a:ext cx="278153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Según el nivel investigativo</a:t>
            </a:r>
            <a:endParaRPr lang="es-PE" sz="17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18" name="Gráfico 1">
            <a:extLst>
              <a:ext uri="{FF2B5EF4-FFF2-40B4-BE49-F238E27FC236}">
                <a16:creationId xmlns:a16="http://schemas.microsoft.com/office/drawing/2014/main" id="{28BA1E78-AC89-41F1-8797-B16E45AAD61A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B20CCE55-8285-46CF-9187-EBC385867C42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2AB35A61-6C4E-48A5-A496-5BCA392C7975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127AFA49-396E-4D27-9698-26327639E5A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1D8027AE-B814-4DC8-887D-CDD0A17CEAA8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FB1F1DB-59C3-4088-81E9-414B60A266F0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7F2C52F0-7431-499B-9F2C-D3FD9DAAAAC3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F6E33F3-039D-4B90-97F0-EA25204987B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EF3A9F7A-46C2-481B-8269-FD135631D39E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F08419B-56A4-4F2E-9FDA-04B3D96AFD80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52BC38E-FC3F-4819-BAF6-9E0F67065BAD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A98011E1-0FC8-4721-A754-61BFD9D257A0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1932403-D99C-4416-B15B-8B63A9211C4D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DBAC9353-07E3-429B-BB77-B93BD7913E22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E294A0CB-1069-4563-A9A9-70765CE3B0B2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0C16A603-2D84-463F-AAFC-10D5274C7655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806D601-AF17-4D5E-A668-36AECE9507A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2C7FB1C6-90F0-4518-B8A3-5E9F6B9EA0AE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3E550548-2C34-436F-A391-989ACEE0870C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1546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763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736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57" y="0"/>
            <a:ext cx="9632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7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lecha: circular 68">
            <a:extLst>
              <a:ext uri="{FF2B5EF4-FFF2-40B4-BE49-F238E27FC236}">
                <a16:creationId xmlns:a16="http://schemas.microsoft.com/office/drawing/2014/main" id="{B4991230-31C6-4719-8593-ED9941D5E4FA}"/>
              </a:ext>
            </a:extLst>
          </p:cNvPr>
          <p:cNvSpPr/>
          <p:nvPr/>
        </p:nvSpPr>
        <p:spPr>
          <a:xfrm rot="10800000">
            <a:off x="3379169" y="735081"/>
            <a:ext cx="5115221" cy="5115221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olidFill>
            <a:srgbClr val="4472C4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PE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377781D-F451-4390-8E18-0EF797D1D33D}"/>
              </a:ext>
            </a:extLst>
          </p:cNvPr>
          <p:cNvSpPr/>
          <p:nvPr/>
        </p:nvSpPr>
        <p:spPr>
          <a:xfrm>
            <a:off x="1649062" y="2028097"/>
            <a:ext cx="2976113" cy="2976113"/>
          </a:xfrm>
          <a:prstGeom prst="ellipse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LA INTENCIÓN</a:t>
            </a:r>
          </a:p>
          <a:p>
            <a:pPr algn="ctr"/>
            <a:endParaRPr lang="es-PE" sz="1400" b="1" dirty="0"/>
          </a:p>
          <a:p>
            <a:pPr algn="ctr"/>
            <a:r>
              <a:rPr lang="es-PE" sz="1400" dirty="0"/>
              <a:t>LA IDEA DE INVESTIGACIÓN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4BCA069C-8685-4B8D-B70E-CBF7D0C43F0B}"/>
              </a:ext>
            </a:extLst>
          </p:cNvPr>
          <p:cNvSpPr/>
          <p:nvPr/>
        </p:nvSpPr>
        <p:spPr>
          <a:xfrm>
            <a:off x="7253356" y="2028097"/>
            <a:ext cx="2976113" cy="2976113"/>
          </a:xfrm>
          <a:prstGeom prst="ellipse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LA EXPRESIÓN</a:t>
            </a:r>
          </a:p>
          <a:p>
            <a:pPr algn="ctr"/>
            <a:endParaRPr lang="es-PE" sz="1400" dirty="0"/>
          </a:p>
          <a:p>
            <a:pPr algn="ctr"/>
            <a:r>
              <a:rPr lang="es-PE" sz="1400" dirty="0"/>
              <a:t>EL ENUNCIADO DEL ESTUDIO</a:t>
            </a:r>
          </a:p>
        </p:txBody>
      </p:sp>
      <p:sp>
        <p:nvSpPr>
          <p:cNvPr id="10" name="Flecha: circular 9">
            <a:extLst>
              <a:ext uri="{FF2B5EF4-FFF2-40B4-BE49-F238E27FC236}">
                <a16:creationId xmlns:a16="http://schemas.microsoft.com/office/drawing/2014/main" id="{6A318262-1C47-4550-8E8D-0D82B9420627}"/>
              </a:ext>
            </a:extLst>
          </p:cNvPr>
          <p:cNvSpPr/>
          <p:nvPr/>
        </p:nvSpPr>
        <p:spPr>
          <a:xfrm>
            <a:off x="3381655" y="1175042"/>
            <a:ext cx="5115221" cy="5115221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olidFill>
            <a:srgbClr val="9D9F26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PE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14B7CC4-9A85-4F3B-AB36-2E0EA00772D0}"/>
              </a:ext>
            </a:extLst>
          </p:cNvPr>
          <p:cNvSpPr/>
          <p:nvPr/>
        </p:nvSpPr>
        <p:spPr>
          <a:xfrm>
            <a:off x="5039638" y="880813"/>
            <a:ext cx="1718868" cy="523220"/>
          </a:xfrm>
          <a:prstGeom prst="rect">
            <a:avLst/>
          </a:prstGeom>
          <a:solidFill>
            <a:srgbClr val="4472C4"/>
          </a:solidFill>
        </p:spPr>
        <p:txBody>
          <a:bodyPr wrap="none">
            <a:sp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LENGUAJE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B1B7F80-FCF7-4AA3-BCA5-23967721BBC8}"/>
              </a:ext>
            </a:extLst>
          </p:cNvPr>
          <p:cNvSpPr/>
          <p:nvPr/>
        </p:nvSpPr>
        <p:spPr>
          <a:xfrm>
            <a:off x="4636348" y="5588692"/>
            <a:ext cx="2605201" cy="523220"/>
          </a:xfrm>
          <a:prstGeom prst="rect">
            <a:avLst/>
          </a:prstGeom>
          <a:solidFill>
            <a:srgbClr val="9D9F26"/>
          </a:solidFill>
        </p:spPr>
        <p:txBody>
          <a:bodyPr wrap="none">
            <a:sp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HERMENÉUTICA</a:t>
            </a:r>
          </a:p>
        </p:txBody>
      </p:sp>
    </p:spTree>
    <p:extLst>
      <p:ext uri="{BB962C8B-B14F-4D97-AF65-F5344CB8AC3E}">
        <p14:creationId xmlns:p14="http://schemas.microsoft.com/office/powerpoint/2010/main" val="595928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D064796-72E3-412F-B4B4-286913E5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810485" y="1161101"/>
            <a:ext cx="6571030" cy="2677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8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</a:t>
            </a:r>
          </a:p>
          <a:p>
            <a:pPr algn="ctr"/>
            <a:r>
              <a:rPr lang="es-ES" sz="8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 ESTUDIO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712307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grpSp>
        <p:nvGrpSpPr>
          <p:cNvPr id="6" name="Gráfico 1">
            <a:extLst>
              <a:ext uri="{FF2B5EF4-FFF2-40B4-BE49-F238E27FC236}">
                <a16:creationId xmlns:a16="http://schemas.microsoft.com/office/drawing/2014/main" id="{2E649D5C-2909-4D02-AC2A-B408B122B268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A459E978-F590-4535-8CA1-B42A662E725D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9462113F-9660-44AB-A2B3-9660EFAE965D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6EE6F6BE-D82B-47AD-A538-020ED244B1AC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45A673AB-3DC3-480B-81E7-13A004B1F010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471B1633-497E-4465-A183-F34B0883FBC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C33F3B8-7715-4604-B8F1-DD0955A77F46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BCDB90C8-8426-4071-A8B8-0716AAD82356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2174A151-BDE5-43C9-999E-3B0FB21DAF5C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BDB7948A-E329-4C0A-B013-28590DD78ED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6648659C-F880-4A77-82FA-93F13FE45BA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16E5EBC5-5D0D-47D3-8BA5-DE6B7527B2C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DD14A92-2A8A-42BE-80B7-DE28680BAC94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7784040F-432D-490A-B574-3965A916EE7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9269FD46-DC3F-46D9-9FA2-252F20E16092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1D235885-AC53-4C4F-9ABF-C93CF5307BB1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45A00FFF-77D4-430E-8FAD-18BC27ACD3F2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5A41145-6611-4420-B805-C2C3CF1DB2D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FF3C4E18-5E19-4155-BC08-87D650F8740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18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3920256B-2479-46A6-B583-D969DB47505B}"/>
              </a:ext>
            </a:extLst>
          </p:cNvPr>
          <p:cNvGrpSpPr/>
          <p:nvPr/>
        </p:nvGrpSpPr>
        <p:grpSpPr>
          <a:xfrm>
            <a:off x="4469803" y="1587684"/>
            <a:ext cx="3247062" cy="3247062"/>
            <a:chOff x="3335773" y="2044700"/>
            <a:chExt cx="4584889" cy="45848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18B3A0F-A5D4-48C0-810E-A9181D6A279D}"/>
                </a:ext>
              </a:extLst>
            </p:cNvPr>
            <p:cNvSpPr/>
            <p:nvPr/>
          </p:nvSpPr>
          <p:spPr>
            <a:xfrm>
              <a:off x="3335773" y="2044700"/>
              <a:ext cx="4584889" cy="45848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4100" name="Picture 6" descr="D:\BIOESTADISTICO\Archivos\Muñequitos\Observación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r="3616"/>
            <a:stretch/>
          </p:blipFill>
          <p:spPr bwMode="auto">
            <a:xfrm>
              <a:off x="3393470" y="2298794"/>
              <a:ext cx="4469494" cy="407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Rectángulo"/>
          <p:cNvSpPr/>
          <p:nvPr/>
        </p:nvSpPr>
        <p:spPr>
          <a:xfrm>
            <a:off x="3658115" y="2017367"/>
            <a:ext cx="1664238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564465" y="3486801"/>
            <a:ext cx="2111475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97265" y="3555045"/>
            <a:ext cx="3105337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098247" y="1398304"/>
            <a:ext cx="4070345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CC659F3-50C7-440E-85BB-5306FC8A7B74}"/>
              </a:ext>
            </a:extLst>
          </p:cNvPr>
          <p:cNvSpPr/>
          <p:nvPr/>
        </p:nvSpPr>
        <p:spPr>
          <a:xfrm>
            <a:off x="4441553" y="712529"/>
            <a:ext cx="33089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PROCESO DE OBSERVACIÓN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8DEEA8A-7760-4633-8FC1-3DA9AD167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142617"/>
              </p:ext>
            </p:extLst>
          </p:nvPr>
        </p:nvGraphicFramePr>
        <p:xfrm>
          <a:off x="6112141" y="3924378"/>
          <a:ext cx="5016124" cy="2409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985960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8125A1C3-26CE-4AF1-9497-A7FCBF17BFEC}"/>
              </a:ext>
            </a:extLst>
          </p:cNvPr>
          <p:cNvSpPr/>
          <p:nvPr/>
        </p:nvSpPr>
        <p:spPr>
          <a:xfrm>
            <a:off x="5060039" y="1346022"/>
            <a:ext cx="206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IDENTIFICACIÓN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F88B417-D188-4A6F-8745-31491ABF8E1D}"/>
              </a:ext>
            </a:extLst>
          </p:cNvPr>
          <p:cNvSpPr/>
          <p:nvPr/>
        </p:nvSpPr>
        <p:spPr>
          <a:xfrm>
            <a:off x="4148999" y="712529"/>
            <a:ext cx="38940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OBJETO DE ESTUDIO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7290EC6-DE99-4B89-A819-950FFA804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83257"/>
              </p:ext>
            </p:extLst>
          </p:nvPr>
        </p:nvGraphicFramePr>
        <p:xfrm>
          <a:off x="1779247" y="2169989"/>
          <a:ext cx="865871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238">
                  <a:extLst>
                    <a:ext uri="{9D8B030D-6E8A-4147-A177-3AD203B41FA5}">
                      <a16:colId xmlns:a16="http://schemas.microsoft.com/office/drawing/2014/main" val="1555704316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39241789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241636719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</a:rPr>
                        <a:t>Definición y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</a:rPr>
                        <a:t>delimitación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Preguntas de identificación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Ejemplo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13266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Definición </a:t>
                      </a:r>
                      <a:r>
                        <a:rPr lang="es-ES" sz="1600" dirty="0"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conceptual</a:t>
                      </a:r>
                      <a:endParaRPr lang="es-PE" sz="1600" dirty="0">
                        <a:latin typeface="Open Sans bold" panose="020B0806030504020204" pitchFamily="34" charset="0"/>
                        <a:ea typeface="Open Sans bold" panose="020B0806030504020204" pitchFamily="34" charset="0"/>
                        <a:cs typeface="Open Sans bold" panose="020B08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 "/>
                          <a:ea typeface="+mn-ea"/>
                          <a:cs typeface="+mn-cs"/>
                        </a:rPr>
                        <a:t>¿A qué o quiénes deseas ayudar a mejorar su condición?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Embarazadas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6303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Delimitación </a:t>
                      </a:r>
                      <a:r>
                        <a:rPr lang="es-ES" sz="1600" dirty="0"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espacial</a:t>
                      </a:r>
                      <a:endParaRPr lang="es-PE" sz="1600" dirty="0">
                        <a:latin typeface="Open Sans bold" panose="020B0806030504020204" pitchFamily="34" charset="0"/>
                        <a:ea typeface="Open Sans bold" panose="020B0806030504020204" pitchFamily="34" charset="0"/>
                        <a:cs typeface="Open Sans bold" panose="020B08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 "/>
                          <a:ea typeface="+mn-ea"/>
                          <a:cs typeface="+mn-cs"/>
                        </a:rPr>
                        <a:t>¿Dónde se encuentran estas unidades de estudio?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Hospital Regional Arequipa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4466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Delimitación </a:t>
                      </a:r>
                      <a:r>
                        <a:rPr lang="es-ES" sz="1600" dirty="0"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temporal</a:t>
                      </a:r>
                      <a:endParaRPr lang="es-PE" sz="1600" dirty="0">
                        <a:latin typeface="Open Sans bold" panose="020B0806030504020204" pitchFamily="34" charset="0"/>
                        <a:ea typeface="Open Sans bold" panose="020B0806030504020204" pitchFamily="34" charset="0"/>
                        <a:cs typeface="Open Sans bold" panose="020B08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 "/>
                          <a:ea typeface="+mn-ea"/>
                          <a:cs typeface="+mn-cs"/>
                        </a:rPr>
                        <a:t>¿A qué periodo de tiempo corresponderá el estudio?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2024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41283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469844FC-86AF-4FFB-9482-DBBA5688CE68}"/>
              </a:ext>
            </a:extLst>
          </p:cNvPr>
          <p:cNvSpPr/>
          <p:nvPr/>
        </p:nvSpPr>
        <p:spPr>
          <a:xfrm>
            <a:off x="2518913" y="5683806"/>
            <a:ext cx="7185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Embarazadas atendidas en el Hospital Regional Arequipa en 2024</a:t>
            </a:r>
          </a:p>
        </p:txBody>
      </p:sp>
    </p:spTree>
    <p:extLst>
      <p:ext uri="{BB962C8B-B14F-4D97-AF65-F5344CB8AC3E}">
        <p14:creationId xmlns:p14="http://schemas.microsoft.com/office/powerpoint/2010/main" val="288858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8125A1C3-26CE-4AF1-9497-A7FCBF17BFEC}"/>
              </a:ext>
            </a:extLst>
          </p:cNvPr>
          <p:cNvSpPr/>
          <p:nvPr/>
        </p:nvSpPr>
        <p:spPr>
          <a:xfrm>
            <a:off x="5279653" y="1346022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VALIDACIÓN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F88B417-D188-4A6F-8745-31491ABF8E1D}"/>
              </a:ext>
            </a:extLst>
          </p:cNvPr>
          <p:cNvSpPr/>
          <p:nvPr/>
        </p:nvSpPr>
        <p:spPr>
          <a:xfrm>
            <a:off x="4148999" y="712529"/>
            <a:ext cx="38940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OBJETO DE ESTUDIO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7290EC6-DE99-4B89-A819-950FFA804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78063"/>
              </p:ext>
            </p:extLst>
          </p:nvPr>
        </p:nvGraphicFramePr>
        <p:xfrm>
          <a:off x="1779247" y="2169989"/>
          <a:ext cx="865871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238">
                  <a:extLst>
                    <a:ext uri="{9D8B030D-6E8A-4147-A177-3AD203B41FA5}">
                      <a16:colId xmlns:a16="http://schemas.microsoft.com/office/drawing/2014/main" val="1555704316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39241789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241636719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</a:rPr>
                        <a:t>Validación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Preguntas de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validación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Respuesta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13266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Relación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¿Qué relación tienes con esta población? 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6303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Acceso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¿Cómo accedes a esta población?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4466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Responsabilidad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¿Cuál es tu responsabilidad con esta población?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41283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469844FC-86AF-4FFB-9482-DBBA5688CE68}"/>
              </a:ext>
            </a:extLst>
          </p:cNvPr>
          <p:cNvSpPr/>
          <p:nvPr/>
        </p:nvSpPr>
        <p:spPr>
          <a:xfrm>
            <a:off x="2518913" y="5683806"/>
            <a:ext cx="7185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Embarazadas atendidas en el Hospital Regional Arequipa en 2023</a:t>
            </a:r>
          </a:p>
        </p:txBody>
      </p:sp>
    </p:spTree>
    <p:extLst>
      <p:ext uri="{BB962C8B-B14F-4D97-AF65-F5344CB8AC3E}">
        <p14:creationId xmlns:p14="http://schemas.microsoft.com/office/powerpoint/2010/main" val="107576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1800596" y="1161101"/>
            <a:ext cx="8590813" cy="2677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8400" dirty="0">
                <a:solidFill>
                  <a:srgbClr val="2C3E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LÍNEA DE </a:t>
            </a:r>
          </a:p>
          <a:p>
            <a:pPr algn="ctr"/>
            <a:r>
              <a:rPr lang="es-ES" sz="8400" dirty="0">
                <a:solidFill>
                  <a:srgbClr val="2C3E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INVESTIGACIÓN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712307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3987283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8125A1C3-26CE-4AF1-9497-A7FCBF17BFEC}"/>
              </a:ext>
            </a:extLst>
          </p:cNvPr>
          <p:cNvSpPr/>
          <p:nvPr/>
        </p:nvSpPr>
        <p:spPr>
          <a:xfrm>
            <a:off x="5221726" y="479500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DELIMITACIÓN</a:t>
            </a:r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458FDA30-A97A-41C4-A2F1-66EB1B4CF426}"/>
              </a:ext>
            </a:extLst>
          </p:cNvPr>
          <p:cNvSpPr/>
          <p:nvPr/>
        </p:nvSpPr>
        <p:spPr>
          <a:xfrm>
            <a:off x="3216910" y="2967535"/>
            <a:ext cx="216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D2D6DC">
              <a:alpha val="3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lvl="0">
              <a:defRPr/>
            </a:pPr>
            <a:endParaRPr lang="es-ES" sz="14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>
              <a:defRPr/>
            </a:pPr>
            <a:r>
              <a:rPr lang="es-ES" sz="1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Delimitadores</a:t>
            </a: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la población de estudio</a:t>
            </a:r>
            <a:endParaRPr lang="es-PE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3B2E2959-11A3-4F1A-9914-2FB9F6386987}"/>
              </a:ext>
            </a:extLst>
          </p:cNvPr>
          <p:cNvSpPr/>
          <p:nvPr/>
        </p:nvSpPr>
        <p:spPr>
          <a:xfrm>
            <a:off x="3216910" y="4818010"/>
            <a:ext cx="216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D2D6DC">
              <a:alpha val="3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lvl="0">
              <a:defRPr/>
            </a:pPr>
            <a:endParaRPr lang="es-ES" sz="14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>
              <a:defRPr/>
            </a:pPr>
            <a:r>
              <a:rPr lang="es-ES" sz="1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Eliminadores</a:t>
            </a: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las variables de confusión</a:t>
            </a:r>
            <a:endParaRPr lang="es-PE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EADEC59-F647-48D9-BAAA-62C4D5DF226B}"/>
              </a:ext>
            </a:extLst>
          </p:cNvPr>
          <p:cNvSpPr/>
          <p:nvPr/>
        </p:nvSpPr>
        <p:spPr>
          <a:xfrm>
            <a:off x="5578737" y="1141525"/>
            <a:ext cx="252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algn="ctr"/>
            <a:r>
              <a:rPr lang="es-PE" sz="14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Embarazadas atendidas en el Hospital Regional Arequipa en 2023</a:t>
            </a:r>
            <a:endParaRPr lang="es-PE" sz="1400" kern="12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3B1506FE-D340-4717-A32D-67B8791EEDE0}"/>
              </a:ext>
            </a:extLst>
          </p:cNvPr>
          <p:cNvSpPr/>
          <p:nvPr/>
        </p:nvSpPr>
        <p:spPr>
          <a:xfrm>
            <a:off x="5578737" y="2970975"/>
            <a:ext cx="252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D2D6DC">
              <a:alpha val="3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Primigestas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 controles prenatales</a:t>
            </a: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8D8B687E-48AC-4DD9-A447-9805A12F7DAF}"/>
              </a:ext>
            </a:extLst>
          </p:cNvPr>
          <p:cNvSpPr/>
          <p:nvPr/>
        </p:nvSpPr>
        <p:spPr>
          <a:xfrm>
            <a:off x="5578737" y="4818010"/>
            <a:ext cx="252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D2D6DC">
              <a:alpha val="3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endParaRPr lang="es-PE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Adolescentes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Diagnóstico previo de diabetes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64F536DF-A351-48B8-96E8-DF7E3A40BDA8}"/>
              </a:ext>
            </a:extLst>
          </p:cNvPr>
          <p:cNvSpPr/>
          <p:nvPr/>
        </p:nvSpPr>
        <p:spPr>
          <a:xfrm>
            <a:off x="3212491" y="2945295"/>
            <a:ext cx="2168839" cy="289095"/>
          </a:xfrm>
          <a:prstGeom prst="roundRect">
            <a:avLst/>
          </a:prstGeom>
          <a:solidFill>
            <a:srgbClr val="FFFFFF"/>
          </a:solidFill>
          <a:ln>
            <a:solidFill>
              <a:srgbClr val="23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231F1F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Criterios de </a:t>
            </a:r>
            <a:r>
              <a:rPr lang="es-ES" sz="1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inclusión</a:t>
            </a:r>
            <a:endParaRPr lang="es-PE" sz="1400" dirty="0">
              <a:solidFill>
                <a:srgbClr val="231F1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1199FEDE-AFB1-48DF-93FD-8F059F9B0006}"/>
              </a:ext>
            </a:extLst>
          </p:cNvPr>
          <p:cNvSpPr/>
          <p:nvPr/>
        </p:nvSpPr>
        <p:spPr>
          <a:xfrm>
            <a:off x="3212274" y="4799444"/>
            <a:ext cx="2169272" cy="289095"/>
          </a:xfrm>
          <a:prstGeom prst="roundRect">
            <a:avLst/>
          </a:prstGeom>
          <a:solidFill>
            <a:srgbClr val="FFFFFF"/>
          </a:solidFill>
          <a:ln>
            <a:solidFill>
              <a:srgbClr val="23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231F1F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Criterios de </a:t>
            </a:r>
            <a:r>
              <a:rPr lang="es-ES" sz="1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exclusión</a:t>
            </a:r>
            <a:endParaRPr lang="es-PE" sz="1400" dirty="0">
              <a:solidFill>
                <a:srgbClr val="231F1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7" name="Flecha: hacia abajo 46">
            <a:extLst>
              <a:ext uri="{FF2B5EF4-FFF2-40B4-BE49-F238E27FC236}">
                <a16:creationId xmlns:a16="http://schemas.microsoft.com/office/drawing/2014/main" id="{7C83EC5B-A9EB-4A2E-A4A2-5A78555F6BE7}"/>
              </a:ext>
            </a:extLst>
          </p:cNvPr>
          <p:cNvSpPr/>
          <p:nvPr/>
        </p:nvSpPr>
        <p:spPr>
          <a:xfrm>
            <a:off x="6702769" y="2305932"/>
            <a:ext cx="271937" cy="594725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8" name="Flecha: hacia abajo 47">
            <a:extLst>
              <a:ext uri="{FF2B5EF4-FFF2-40B4-BE49-F238E27FC236}">
                <a16:creationId xmlns:a16="http://schemas.microsoft.com/office/drawing/2014/main" id="{4944041F-6E36-4D01-8E48-60E83879927D}"/>
              </a:ext>
            </a:extLst>
          </p:cNvPr>
          <p:cNvSpPr/>
          <p:nvPr/>
        </p:nvSpPr>
        <p:spPr>
          <a:xfrm>
            <a:off x="6702769" y="4135903"/>
            <a:ext cx="271937" cy="594725"/>
          </a:xfrm>
          <a:prstGeom prst="down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5516EE42-9522-4F08-94CB-5DF0B2B6BD0A}"/>
              </a:ext>
            </a:extLst>
          </p:cNvPr>
          <p:cNvSpPr/>
          <p:nvPr/>
        </p:nvSpPr>
        <p:spPr>
          <a:xfrm>
            <a:off x="7573910" y="169547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1000</a:t>
            </a:r>
            <a:endParaRPr lang="es-PE" dirty="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6646D29F-7CCF-474E-983D-BC7F75091064}"/>
              </a:ext>
            </a:extLst>
          </p:cNvPr>
          <p:cNvSpPr/>
          <p:nvPr/>
        </p:nvSpPr>
        <p:spPr>
          <a:xfrm>
            <a:off x="7582537" y="354251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850</a:t>
            </a:r>
            <a:endParaRPr lang="es-PE" dirty="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AFB5B954-3E2E-419E-8D0D-462BCDE85A7C}"/>
              </a:ext>
            </a:extLst>
          </p:cNvPr>
          <p:cNvSpPr/>
          <p:nvPr/>
        </p:nvSpPr>
        <p:spPr>
          <a:xfrm>
            <a:off x="7565284" y="539584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600</a:t>
            </a:r>
            <a:endParaRPr lang="es-PE" dirty="0"/>
          </a:p>
        </p:txBody>
      </p:sp>
      <p:sp>
        <p:nvSpPr>
          <p:cNvPr id="62" name="Forma libre: forma 61">
            <a:extLst>
              <a:ext uri="{FF2B5EF4-FFF2-40B4-BE49-F238E27FC236}">
                <a16:creationId xmlns:a16="http://schemas.microsoft.com/office/drawing/2014/main" id="{C1B4C01D-4BBF-4105-80B0-EDC206B5DE77}"/>
              </a:ext>
            </a:extLst>
          </p:cNvPr>
          <p:cNvSpPr/>
          <p:nvPr/>
        </p:nvSpPr>
        <p:spPr>
          <a:xfrm>
            <a:off x="3216910" y="1138895"/>
            <a:ext cx="216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D2D6DC">
              <a:alpha val="3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Definición y delimitación</a:t>
            </a:r>
            <a:endParaRPr lang="es-PE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F1E48508-C141-4765-9E6E-5056D9C6E702}"/>
              </a:ext>
            </a:extLst>
          </p:cNvPr>
          <p:cNvSpPr/>
          <p:nvPr/>
        </p:nvSpPr>
        <p:spPr>
          <a:xfrm>
            <a:off x="3212491" y="1123139"/>
            <a:ext cx="2168839" cy="289095"/>
          </a:xfrm>
          <a:prstGeom prst="roundRect">
            <a:avLst/>
          </a:prstGeom>
          <a:solidFill>
            <a:srgbClr val="FFFFFF"/>
          </a:solidFill>
          <a:ln>
            <a:solidFill>
              <a:srgbClr val="23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</a:t>
            </a:r>
            <a:r>
              <a:rPr lang="es-ES" sz="1400" dirty="0">
                <a:solidFill>
                  <a:srgbClr val="231F1F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de estudio</a:t>
            </a:r>
            <a:endParaRPr lang="es-PE" sz="14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EB28BF33-6845-4A32-9AB6-E53BA74C8F11}"/>
              </a:ext>
            </a:extLst>
          </p:cNvPr>
          <p:cNvSpPr/>
          <p:nvPr/>
        </p:nvSpPr>
        <p:spPr>
          <a:xfrm>
            <a:off x="8295928" y="2970223"/>
            <a:ext cx="2205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150 </a:t>
            </a: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no cumplen 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los criterios de inclusión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72A2BAFE-E115-4F22-A761-A6ECA07FFF79}"/>
              </a:ext>
            </a:extLst>
          </p:cNvPr>
          <p:cNvSpPr/>
          <p:nvPr/>
        </p:nvSpPr>
        <p:spPr>
          <a:xfrm>
            <a:off x="8295928" y="4824844"/>
            <a:ext cx="2384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250 </a:t>
            </a:r>
            <a:r>
              <a:rPr lang="es-ES" sz="1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cumplen</a:t>
            </a:r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los criterios de exclusión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7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ángulo 85">
            <a:extLst>
              <a:ext uri="{FF2B5EF4-FFF2-40B4-BE49-F238E27FC236}">
                <a16:creationId xmlns:a16="http://schemas.microsoft.com/office/drawing/2014/main" id="{F4CD6C9F-ED64-43DF-99AF-5354E095C8C0}"/>
              </a:ext>
            </a:extLst>
          </p:cNvPr>
          <p:cNvSpPr/>
          <p:nvPr/>
        </p:nvSpPr>
        <p:spPr>
          <a:xfrm>
            <a:off x="3219450" y="1570968"/>
            <a:ext cx="5769946" cy="4353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355109B-0282-47AE-A634-7B4529FD0B7C}"/>
              </a:ext>
            </a:extLst>
          </p:cNvPr>
          <p:cNvSpPr/>
          <p:nvPr/>
        </p:nvSpPr>
        <p:spPr>
          <a:xfrm>
            <a:off x="3041330" y="712529"/>
            <a:ext cx="61093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sp>
        <p:nvSpPr>
          <p:cNvPr id="79" name="Rectangle 4">
            <a:extLst>
              <a:ext uri="{FF2B5EF4-FFF2-40B4-BE49-F238E27FC236}">
                <a16:creationId xmlns:a16="http://schemas.microsoft.com/office/drawing/2014/main" id="{1F8A5DE1-F9B3-4F51-855A-DECE25D02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093" y="1946366"/>
            <a:ext cx="2691807" cy="4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556" tIns="81278" rIns="162556" bIns="81278" numCol="1" anchor="ctr" anchorCtr="0" compatLnSpc="1">
            <a:prstTxWarp prst="textNoShape">
              <a:avLst/>
            </a:prstTxWarp>
            <a:spAutoFit/>
          </a:bodyPr>
          <a:lstStyle/>
          <a:p>
            <a:pPr defTabSz="1625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latin typeface="Open Sans "/>
                <a:ea typeface="Open Sans SemiBold" pitchFamily="2" charset="0"/>
                <a:cs typeface="Open Sans SemiBold" pitchFamily="2" charset="0"/>
              </a:rPr>
              <a:t>Algoritmo sintáctico</a:t>
            </a: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819833F9-5316-4BBC-A842-DB29BC594646}"/>
              </a:ext>
            </a:extLst>
          </p:cNvPr>
          <p:cNvSpPr/>
          <p:nvPr/>
        </p:nvSpPr>
        <p:spPr>
          <a:xfrm>
            <a:off x="3394458" y="3865359"/>
            <a:ext cx="3094039" cy="1892940"/>
          </a:xfrm>
          <a:prstGeom prst="rect">
            <a:avLst/>
          </a:prstGeom>
          <a:solidFill>
            <a:srgbClr val="D2D6DC">
              <a:alpha val="30000"/>
            </a:srgbClr>
          </a:solidFill>
          <a:ln w="28575">
            <a:solidFill>
              <a:srgbClr val="1E4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s-ES" dirty="0">
              <a:solidFill>
                <a:schemeClr val="tx1"/>
              </a:solidFill>
              <a:latin typeface="Open Sans 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1" name="CuadroTexto 1">
            <a:extLst>
              <a:ext uri="{FF2B5EF4-FFF2-40B4-BE49-F238E27FC236}">
                <a16:creationId xmlns:a16="http://schemas.microsoft.com/office/drawing/2014/main" id="{F9E9B9A6-F8F8-4DC9-9E70-0673F4399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652" y="2628787"/>
            <a:ext cx="2965446" cy="167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1. Propósito del estudio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2. Línea de investigación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3. Población de estudio</a:t>
            </a:r>
          </a:p>
        </p:txBody>
      </p:sp>
      <p:sp>
        <p:nvSpPr>
          <p:cNvPr id="82" name="CuadroTexto 1">
            <a:extLst>
              <a:ext uri="{FF2B5EF4-FFF2-40B4-BE49-F238E27FC236}">
                <a16:creationId xmlns:a16="http://schemas.microsoft.com/office/drawing/2014/main" id="{29BD509F-8B61-452C-B864-78BBD7662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664" y="4457770"/>
            <a:ext cx="1399832" cy="112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4. Lugar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5. Tiempo</a:t>
            </a:r>
          </a:p>
        </p:txBody>
      </p: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69741E35-DA47-40AA-95F1-4ACF62DE14D4}"/>
              </a:ext>
            </a:extLst>
          </p:cNvPr>
          <p:cNvCxnSpPr/>
          <p:nvPr/>
        </p:nvCxnSpPr>
        <p:spPr>
          <a:xfrm>
            <a:off x="7397835" y="2699973"/>
            <a:ext cx="0" cy="1892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uadroTexto 1">
            <a:extLst>
              <a:ext uri="{FF2B5EF4-FFF2-40B4-BE49-F238E27FC236}">
                <a16:creationId xmlns:a16="http://schemas.microsoft.com/office/drawing/2014/main" id="{5832D016-1F6D-4779-AD4D-9B952B4F5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88" y="2628786"/>
            <a:ext cx="1825915" cy="278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 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 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 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6992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7350EB5-98B8-40A4-8A5B-D1221D61EAE9}"/>
              </a:ext>
            </a:extLst>
          </p:cNvPr>
          <p:cNvSpPr/>
          <p:nvPr/>
        </p:nvSpPr>
        <p:spPr>
          <a:xfrm>
            <a:off x="3529641" y="1518892"/>
            <a:ext cx="1213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PE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Descriptivo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238BCC3-8A96-4EEE-9862-C42C1CF9A062}"/>
              </a:ext>
            </a:extLst>
          </p:cNvPr>
          <p:cNvSpPr/>
          <p:nvPr/>
        </p:nvSpPr>
        <p:spPr>
          <a:xfrm>
            <a:off x="7585298" y="1526566"/>
            <a:ext cx="9653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PE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Analítico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72171BDB-2180-4894-9AA4-4588BFB964A1}"/>
              </a:ext>
            </a:extLst>
          </p:cNvPr>
          <p:cNvSpPr/>
          <p:nvPr/>
        </p:nvSpPr>
        <p:spPr>
          <a:xfrm>
            <a:off x="4520902" y="712529"/>
            <a:ext cx="31502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graphicFrame>
        <p:nvGraphicFramePr>
          <p:cNvPr id="41" name="Tabla 40">
            <a:extLst>
              <a:ext uri="{FF2B5EF4-FFF2-40B4-BE49-F238E27FC236}">
                <a16:creationId xmlns:a16="http://schemas.microsoft.com/office/drawing/2014/main" id="{0030F52B-C817-412D-B321-32B36E446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458272"/>
              </p:ext>
            </p:extLst>
          </p:nvPr>
        </p:nvGraphicFramePr>
        <p:xfrm>
          <a:off x="2493300" y="2005473"/>
          <a:ext cx="3286477" cy="4309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477">
                  <a:extLst>
                    <a:ext uri="{9D8B030D-6E8A-4147-A177-3AD203B41FA5}">
                      <a16:colId xmlns:a16="http://schemas.microsoft.com/office/drawing/2014/main" val="1786294244"/>
                    </a:ext>
                  </a:extLst>
                </a:gridCol>
              </a:tblGrid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Propósito del estudio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606839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Línea de investigación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395783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Otra 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800555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Población de estudio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60147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rgbClr val="231F1F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Lugar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66420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rgbClr val="231F1F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Tiempo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55150"/>
                  </a:ext>
                </a:extLst>
              </a:tr>
            </a:tbl>
          </a:graphicData>
        </a:graphic>
      </p:graphicFrame>
      <p:graphicFrame>
        <p:nvGraphicFramePr>
          <p:cNvPr id="56" name="Tabla 55">
            <a:extLst>
              <a:ext uri="{FF2B5EF4-FFF2-40B4-BE49-F238E27FC236}">
                <a16:creationId xmlns:a16="http://schemas.microsoft.com/office/drawing/2014/main" id="{93B370AA-0337-421B-9482-094CDE975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165909"/>
              </p:ext>
            </p:extLst>
          </p:nvPr>
        </p:nvGraphicFramePr>
        <p:xfrm>
          <a:off x="6437226" y="2005473"/>
          <a:ext cx="3261474" cy="4309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1474">
                  <a:extLst>
                    <a:ext uri="{9D8B030D-6E8A-4147-A177-3AD203B41FA5}">
                      <a16:colId xmlns:a16="http://schemas.microsoft.com/office/drawing/2014/main" val="1786294244"/>
                    </a:ext>
                  </a:extLst>
                </a:gridCol>
              </a:tblGrid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Propósito del estudio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606839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Línea de investigación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395783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rgbClr val="231F1F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Otra 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800555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Población de estudio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60147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Lugar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66420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Tiempo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55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413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355109B-0282-47AE-A634-7B4529FD0B7C}"/>
              </a:ext>
            </a:extLst>
          </p:cNvPr>
          <p:cNvSpPr/>
          <p:nvPr/>
        </p:nvSpPr>
        <p:spPr>
          <a:xfrm>
            <a:off x="3041330" y="712529"/>
            <a:ext cx="61093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E0749A3-58C1-4626-8A4B-63BD31116590}"/>
              </a:ext>
            </a:extLst>
          </p:cNvPr>
          <p:cNvSpPr txBox="1"/>
          <p:nvPr/>
        </p:nvSpPr>
        <p:spPr>
          <a:xfrm>
            <a:off x="5622962" y="3654572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976ECAA-F3DB-402D-AF53-B8EBEFDA2C6C}"/>
              </a:ext>
            </a:extLst>
          </p:cNvPr>
          <p:cNvSpPr txBox="1"/>
          <p:nvPr/>
        </p:nvSpPr>
        <p:spPr>
          <a:xfrm>
            <a:off x="7793352" y="3654572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=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6AB87098-BF6A-4243-8C1A-43BF94A31F12}"/>
              </a:ext>
            </a:extLst>
          </p:cNvPr>
          <p:cNvSpPr/>
          <p:nvPr/>
        </p:nvSpPr>
        <p:spPr>
          <a:xfrm>
            <a:off x="1762958" y="3123793"/>
            <a:ext cx="1769317" cy="176931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79388"/>
            <a:endParaRPr lang="en-US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 algn="ctr" defTabSz="179388"/>
            <a:r>
              <a:rPr lang="en-US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Propósito del estudio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F9FBF0F1-BBCD-4980-802A-6D744D6EA66A}"/>
              </a:ext>
            </a:extLst>
          </p:cNvPr>
          <p:cNvSpPr/>
          <p:nvPr/>
        </p:nvSpPr>
        <p:spPr>
          <a:xfrm>
            <a:off x="3925610" y="3123793"/>
            <a:ext cx="1769317" cy="176931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79388"/>
            <a:endParaRPr lang="en-US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 algn="ctr" defTabSz="179388"/>
            <a:r>
              <a:rPr lang="en-US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Línea de investigación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5F6FF23F-5BFB-4D5A-80FC-ED79B02F6B05}"/>
              </a:ext>
            </a:extLst>
          </p:cNvPr>
          <p:cNvSpPr/>
          <p:nvPr/>
        </p:nvSpPr>
        <p:spPr>
          <a:xfrm>
            <a:off x="6096000" y="3123793"/>
            <a:ext cx="1769317" cy="1769317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 algn="ctr"/>
            <a:r>
              <a:rPr lang="en-US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de estudio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DFF0F6D-2A34-435C-9613-364C5D03D0BD}"/>
              </a:ext>
            </a:extLst>
          </p:cNvPr>
          <p:cNvSpPr/>
          <p:nvPr/>
        </p:nvSpPr>
        <p:spPr>
          <a:xfrm>
            <a:off x="8266390" y="3123793"/>
            <a:ext cx="1769317" cy="1769317"/>
          </a:xfrm>
          <a:prstGeom prst="rect">
            <a:avLst/>
          </a:prstGeom>
          <a:solidFill>
            <a:srgbClr val="06A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247F3844-EDF2-4774-8DA3-69F80A5038F7}"/>
              </a:ext>
            </a:extLst>
          </p:cNvPr>
          <p:cNvGrpSpPr/>
          <p:nvPr/>
        </p:nvGrpSpPr>
        <p:grpSpPr>
          <a:xfrm>
            <a:off x="2099882" y="2575140"/>
            <a:ext cx="1080000" cy="1080000"/>
            <a:chOff x="2099882" y="2575140"/>
            <a:chExt cx="1080000" cy="1080000"/>
          </a:xfrm>
        </p:grpSpPr>
        <p:sp>
          <p:nvSpPr>
            <p:cNvPr id="43" name="Oval 19">
              <a:extLst>
                <a:ext uri="{FF2B5EF4-FFF2-40B4-BE49-F238E27FC236}">
                  <a16:creationId xmlns:a16="http://schemas.microsoft.com/office/drawing/2014/main" id="{BDDC13CD-56F0-4DB3-9752-BA258CC96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882" y="2575140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EDF67007-9BF3-4FC2-BC1C-ECF9960D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78308" y="2772504"/>
              <a:ext cx="723148" cy="723148"/>
            </a:xfrm>
            <a:prstGeom prst="rect">
              <a:avLst/>
            </a:prstGeom>
          </p:spPr>
        </p:pic>
      </p:grpSp>
      <p:sp>
        <p:nvSpPr>
          <p:cNvPr id="45" name="Oval 20">
            <a:extLst>
              <a:ext uri="{FF2B5EF4-FFF2-40B4-BE49-F238E27FC236}">
                <a16:creationId xmlns:a16="http://schemas.microsoft.com/office/drawing/2014/main" id="{026AC04F-D52D-4846-8790-A8654B9A7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534" y="2575140"/>
            <a:ext cx="1080000" cy="10800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53" tIns="182877" rIns="0" bIns="0" rtlCol="0" anchor="ctr"/>
          <a:lstStyle/>
          <a:p>
            <a:pPr algn="ctr"/>
            <a:endParaRPr lang="en-US" sz="2199" dirty="0">
              <a:solidFill>
                <a:schemeClr val="bg1"/>
              </a:solidFill>
            </a:endParaRPr>
          </a:p>
        </p:txBody>
      </p:sp>
      <p:pic>
        <p:nvPicPr>
          <p:cNvPr id="47" name="Gráfico 46">
            <a:extLst>
              <a:ext uri="{FF2B5EF4-FFF2-40B4-BE49-F238E27FC236}">
                <a16:creationId xmlns:a16="http://schemas.microsoft.com/office/drawing/2014/main" id="{2FC0D2AD-E900-4788-8BC6-5615C45C7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2995" y="2718511"/>
            <a:ext cx="679078" cy="793259"/>
          </a:xfrm>
          <a:prstGeom prst="rect">
            <a:avLst/>
          </a:prstGeom>
        </p:spPr>
      </p:pic>
      <p:grpSp>
        <p:nvGrpSpPr>
          <p:cNvPr id="77" name="Grupo 76">
            <a:extLst>
              <a:ext uri="{FF2B5EF4-FFF2-40B4-BE49-F238E27FC236}">
                <a16:creationId xmlns:a16="http://schemas.microsoft.com/office/drawing/2014/main" id="{5455634B-4C2C-4E10-952A-781998F12A4E}"/>
              </a:ext>
            </a:extLst>
          </p:cNvPr>
          <p:cNvGrpSpPr/>
          <p:nvPr/>
        </p:nvGrpSpPr>
        <p:grpSpPr>
          <a:xfrm>
            <a:off x="6432924" y="2575140"/>
            <a:ext cx="1080000" cy="1080000"/>
            <a:chOff x="6432924" y="2575140"/>
            <a:chExt cx="1080000" cy="1080000"/>
          </a:xfrm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DDC9790A-8B54-427D-8287-90CD1D1BF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924" y="2575140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0C05F67B-B78D-4826-B42B-DBB2E930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67001" y="2816574"/>
              <a:ext cx="827314" cy="635008"/>
            </a:xfrm>
            <a:prstGeom prst="rect">
              <a:avLst/>
            </a:prstGeom>
          </p:spPr>
        </p:pic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6E5E2E2C-05B2-41F4-968F-DAD959EBAC5F}"/>
              </a:ext>
            </a:extLst>
          </p:cNvPr>
          <p:cNvGrpSpPr/>
          <p:nvPr/>
        </p:nvGrpSpPr>
        <p:grpSpPr>
          <a:xfrm>
            <a:off x="8603314" y="2575140"/>
            <a:ext cx="1080000" cy="1080000"/>
            <a:chOff x="8603314" y="2575140"/>
            <a:chExt cx="1080000" cy="1080000"/>
          </a:xfrm>
        </p:grpSpPr>
        <p:sp>
          <p:nvSpPr>
            <p:cNvPr id="63" name="Oval 18">
              <a:extLst>
                <a:ext uri="{FF2B5EF4-FFF2-40B4-BE49-F238E27FC236}">
                  <a16:creationId xmlns:a16="http://schemas.microsoft.com/office/drawing/2014/main" id="{A6C753FA-34F7-4FAC-900B-9CD94A380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3314" y="2575140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DE06810B-0E0B-4D34-9FA3-B72F2BE752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83314" y="2775353"/>
              <a:ext cx="720000" cy="679574"/>
              <a:chOff x="8266390" y="2005978"/>
              <a:chExt cx="876572" cy="827355"/>
            </a:xfrm>
          </p:grpSpPr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5A09D472-60F9-43F8-8C6E-50BDA49F5343}"/>
                  </a:ext>
                </a:extLst>
              </p:cNvPr>
              <p:cNvSpPr/>
              <p:nvPr/>
            </p:nvSpPr>
            <p:spPr>
              <a:xfrm>
                <a:off x="8450105" y="2005978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7886" tIns="89099" rIns="67886" bIns="19093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1000" kern="1200" dirty="0"/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6B9A43C7-A161-4933-A4AE-528156DCFCA9}"/>
                  </a:ext>
                </a:extLst>
              </p:cNvPr>
              <p:cNvSpPr/>
              <p:nvPr/>
            </p:nvSpPr>
            <p:spPr>
              <a:xfrm>
                <a:off x="863382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55713" tIns="131529" rIns="47944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A54EF836-CDFF-4A17-A50A-76CFF62D562C}"/>
                  </a:ext>
                </a:extLst>
              </p:cNvPr>
              <p:cNvSpPr/>
              <p:nvPr/>
            </p:nvSpPr>
            <p:spPr>
              <a:xfrm>
                <a:off x="826639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7944" tIns="131529" rIns="155713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</p:grp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C81A3CE-A446-4245-8EF9-039BE4E4C9F0}"/>
              </a:ext>
            </a:extLst>
          </p:cNvPr>
          <p:cNvSpPr txBox="1"/>
          <p:nvPr/>
        </p:nvSpPr>
        <p:spPr>
          <a:xfrm>
            <a:off x="3447360" y="3654572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FCCB66A-9D4C-4747-BC8F-D420A3B8B350}"/>
              </a:ext>
            </a:extLst>
          </p:cNvPr>
          <p:cNvSpPr txBox="1"/>
          <p:nvPr/>
        </p:nvSpPr>
        <p:spPr>
          <a:xfrm>
            <a:off x="1966179" y="5030681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D5BAB541-154E-4601-B45A-83E15F23CA7D}"/>
              </a:ext>
            </a:extLst>
          </p:cNvPr>
          <p:cNvSpPr txBox="1"/>
          <p:nvPr/>
        </p:nvSpPr>
        <p:spPr>
          <a:xfrm>
            <a:off x="4261079" y="5030681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Diabetes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9FC46D3E-C816-4DBA-9EEB-EBB6058CAF42}"/>
              </a:ext>
            </a:extLst>
          </p:cNvPr>
          <p:cNvSpPr txBox="1"/>
          <p:nvPr/>
        </p:nvSpPr>
        <p:spPr>
          <a:xfrm>
            <a:off x="6190217" y="5030681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Embarazadas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39D76878-ADA8-455E-8B9D-A655F84FD992}"/>
              </a:ext>
            </a:extLst>
          </p:cNvPr>
          <p:cNvSpPr txBox="1"/>
          <p:nvPr/>
        </p:nvSpPr>
        <p:spPr>
          <a:xfrm>
            <a:off x="8209775" y="5030681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Diabetes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Embarazadas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691F6593-4E43-4294-BDEB-F8AAE83E2BB9}"/>
              </a:ext>
            </a:extLst>
          </p:cNvPr>
          <p:cNvSpPr/>
          <p:nvPr/>
        </p:nvSpPr>
        <p:spPr>
          <a:xfrm>
            <a:off x="4916642" y="1429999"/>
            <a:ext cx="2377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TÍTULO DE LA TESIS</a:t>
            </a:r>
          </a:p>
        </p:txBody>
      </p:sp>
    </p:spTree>
    <p:extLst>
      <p:ext uri="{BB962C8B-B14F-4D97-AF65-F5344CB8AC3E}">
        <p14:creationId xmlns:p14="http://schemas.microsoft.com/office/powerpoint/2010/main" val="71222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025559" y="5755021"/>
            <a:ext cx="5230698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7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10 Propósitos </a:t>
            </a:r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x</a:t>
            </a:r>
            <a:r>
              <a:rPr lang="es-ES" sz="17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10 Líneas </a:t>
            </a:r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x</a:t>
            </a:r>
            <a:r>
              <a:rPr lang="es-ES" sz="17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10 Poblaciones </a:t>
            </a:r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=</a:t>
            </a:r>
            <a:r>
              <a:rPr lang="es-ES" sz="17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1000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4086956-5F7C-4A05-9626-FE3166BA5922}"/>
              </a:ext>
            </a:extLst>
          </p:cNvPr>
          <p:cNvSpPr/>
          <p:nvPr/>
        </p:nvSpPr>
        <p:spPr>
          <a:xfrm>
            <a:off x="6234451" y="983592"/>
            <a:ext cx="4890817" cy="4890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749FC3D-B867-4A25-AFAA-65F1E6FAC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494750"/>
              </p:ext>
            </p:extLst>
          </p:nvPr>
        </p:nvGraphicFramePr>
        <p:xfrm>
          <a:off x="1066732" y="1389380"/>
          <a:ext cx="453082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276">
                  <a:extLst>
                    <a:ext uri="{9D8B030D-6E8A-4147-A177-3AD203B41FA5}">
                      <a16:colId xmlns:a16="http://schemas.microsoft.com/office/drawing/2014/main" val="2217768321"/>
                    </a:ext>
                  </a:extLst>
                </a:gridCol>
                <a:gridCol w="1510276">
                  <a:extLst>
                    <a:ext uri="{9D8B030D-6E8A-4147-A177-3AD203B41FA5}">
                      <a16:colId xmlns:a16="http://schemas.microsoft.com/office/drawing/2014/main" val="2501207805"/>
                    </a:ext>
                  </a:extLst>
                </a:gridCol>
                <a:gridCol w="1510276">
                  <a:extLst>
                    <a:ext uri="{9D8B030D-6E8A-4147-A177-3AD203B41FA5}">
                      <a16:colId xmlns:a16="http://schemas.microsoft.com/office/drawing/2014/main" val="3622228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  <a:latin typeface="Open Sans 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Propósitos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 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Líneas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 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Poblaciones 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4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Prevalencia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Diabetes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Embarazadas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451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Factores de riesgo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Osteoporosis 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Adultos mayores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7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Pronóstico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Cáncer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Postmenopáusicas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065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Características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Hipertensión 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Personal de salud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3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Factores asociados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Asma bronquial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Adolescentes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64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Determinantes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Depresión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Discapacitados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594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Ulcera péptica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Personas con VIH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055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Complicaciones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Infección urinaria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Víctimas de delito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72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Detección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Angina de pecho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Migrantes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19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Causas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Hepatitis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Personas recluidas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904"/>
                  </a:ext>
                </a:extLst>
              </a:tr>
            </a:tbl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6CE71C26-1FCB-45D8-821C-B1050600D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28" y="1036258"/>
            <a:ext cx="4783463" cy="47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EAF9987-C91F-4C79-A49A-8C3943FD4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0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699076" y="1670061"/>
            <a:ext cx="6793848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536717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460CDE7D-3C7C-49FD-AAF9-B8BB7FADF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877296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200" b="0" dirty="0">
                        <a:solidFill>
                          <a:schemeClr val="tx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4763763" y="712529"/>
            <a:ext cx="266451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CE4D1A8-76C3-423B-AA83-7F821E7C95E5}"/>
              </a:ext>
            </a:extLst>
          </p:cNvPr>
          <p:cNvSpPr/>
          <p:nvPr/>
        </p:nvSpPr>
        <p:spPr>
          <a:xfrm>
            <a:off x="4418176" y="1739949"/>
            <a:ext cx="3360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Has un listado de…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</p:spTree>
    <p:extLst>
      <p:ext uri="{BB962C8B-B14F-4D97-AF65-F5344CB8AC3E}">
        <p14:creationId xmlns:p14="http://schemas.microsoft.com/office/powerpoint/2010/main" val="3482980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181350" y="1734899"/>
            <a:ext cx="583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¿Cómo piensas medirlas?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E4090D0-DAA9-4D6E-80CE-D87095245C90}"/>
              </a:ext>
            </a:extLst>
          </p:cNvPr>
          <p:cNvSpPr/>
          <p:nvPr/>
        </p:nvSpPr>
        <p:spPr>
          <a:xfrm>
            <a:off x="4423128" y="712529"/>
            <a:ext cx="33457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INDICADORES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67B1397-F7FC-4C08-B441-75FC7AA53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729735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446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076576" y="1733868"/>
            <a:ext cx="6053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¿Cuáles serán los resultados?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03D6EA3-194E-446F-8FA9-D6C80930A423}"/>
              </a:ext>
            </a:extLst>
          </p:cNvPr>
          <p:cNvSpPr/>
          <p:nvPr/>
        </p:nvSpPr>
        <p:spPr>
          <a:xfrm>
            <a:off x="2878637" y="712529"/>
            <a:ext cx="643477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VALOR FINAL DE MEDICIÓN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9558958-71BE-49FE-8B45-42982AE47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64794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26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857CBC-2440-4BDA-94A2-27FC686F2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9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333750" y="1738411"/>
            <a:ext cx="553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¿Qué tipo de variables son?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F1FD392-E8D5-4C48-88D7-3A1133DDBF58}"/>
              </a:ext>
            </a:extLst>
          </p:cNvPr>
          <p:cNvSpPr/>
          <p:nvPr/>
        </p:nvSpPr>
        <p:spPr>
          <a:xfrm>
            <a:off x="3677731" y="712529"/>
            <a:ext cx="483658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B687908-6538-40E6-AC19-ECD14B694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552541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Tipo de V</a:t>
                      </a:r>
                      <a:r>
                        <a:rPr lang="es-ES" sz="2200" b="1" dirty="0">
                          <a:solidFill>
                            <a:schemeClr val="tx1"/>
                          </a:solidFill>
                          <a:latin typeface="Open Sans "/>
                        </a:rPr>
                        <a:t>.</a:t>
                      </a:r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871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280820" y="1747401"/>
            <a:ext cx="5649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Variable objetiva unidimensional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32636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</p:spTree>
    <p:extLst>
      <p:ext uri="{BB962C8B-B14F-4D97-AF65-F5344CB8AC3E}">
        <p14:creationId xmlns:p14="http://schemas.microsoft.com/office/powerpoint/2010/main" val="2758110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114909" y="1747401"/>
            <a:ext cx="5981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Variable objetiva multidimensional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34648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IMC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Peso/Talla2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</p:spTree>
    <p:extLst>
      <p:ext uri="{BB962C8B-B14F-4D97-AF65-F5344CB8AC3E}">
        <p14:creationId xmlns:p14="http://schemas.microsoft.com/office/powerpoint/2010/main" val="3653768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114909" y="1747401"/>
            <a:ext cx="5981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Variable subjetiva unidimensional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66331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IMC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"/>
                        </a:rPr>
                        <a:t>Peso/Talla2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Dolor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EVA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</p:spTree>
    <p:extLst>
      <p:ext uri="{BB962C8B-B14F-4D97-AF65-F5344CB8AC3E}">
        <p14:creationId xmlns:p14="http://schemas.microsoft.com/office/powerpoint/2010/main" val="1146707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027545" y="1747401"/>
            <a:ext cx="6155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Variable subjetiva multidimensional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918527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IMC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"/>
                        </a:rPr>
                        <a:t>Peso/Talla2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ET, C, E, CR, 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</p:spTree>
    <p:extLst>
      <p:ext uri="{BB962C8B-B14F-4D97-AF65-F5344CB8AC3E}">
        <p14:creationId xmlns:p14="http://schemas.microsoft.com/office/powerpoint/2010/main" val="166872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05A19B-A5E7-4FE5-885A-737B845BA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858705"/>
              </p:ext>
            </p:extLst>
          </p:nvPr>
        </p:nvGraphicFramePr>
        <p:xfrm>
          <a:off x="2032000" y="1552575"/>
          <a:ext cx="8128000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áfico 1">
            <a:extLst>
              <a:ext uri="{FF2B5EF4-FFF2-40B4-BE49-F238E27FC236}">
                <a16:creationId xmlns:a16="http://schemas.microsoft.com/office/drawing/2014/main" id="{345301EB-4AEC-442D-BAB7-2F95E95A3AB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70134DE-BF0A-4BB3-93EB-CE6E921A4B4E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9600D6-3D36-449A-889B-9C4D7B32BAA2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86DFDEB-3F88-4319-BD08-04AA7D6CA535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D96B7E4-D85B-4BCF-8451-60CB847B8B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ED5B46D-44FC-480D-AAF4-40FFE564A6C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5758DFA5-EAE6-4305-AEA2-7E97D663A90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72B88F0-B1DD-4F2F-AFC6-A7F01716846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9804640-F92B-422D-9562-20CB4DA4B3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37883EAC-CE66-4F75-A1AC-DBEB9CBEE8B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4DF2518-4C10-4D92-A5CF-0AAB6CC472D1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611806AF-7264-47CB-ADBA-AFF137416D1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D9F784A-A695-4069-83F3-26ED6DB229C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B03C90D-B963-489C-9866-6DC4CE77AB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CBFEF62-A952-44F2-A19C-935DBB8C294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F08EDB0-E445-48FA-A3B7-79F4D9E7902B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25E2398-98D3-4195-A700-412D1F09724E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6B72510-75E1-4F95-821B-9BCB3FE9F55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41BD8B-7D0B-4FBC-A396-E428D304E5D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4086487" y="712529"/>
            <a:ext cx="40190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DIMENSIONES DE LAS VARIABLES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F55FB6-2D70-48A7-8C89-8C954385112D}"/>
              </a:ext>
            </a:extLst>
          </p:cNvPr>
          <p:cNvSpPr txBox="1"/>
          <p:nvPr/>
        </p:nvSpPr>
        <p:spPr>
          <a:xfrm>
            <a:off x="2466976" y="50013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Las dimensiones lógicas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documentales</a:t>
            </a:r>
            <a:endParaRPr lang="es-PE" sz="1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85D7594-2E1F-4C5B-87CD-21279EF44469}"/>
              </a:ext>
            </a:extLst>
          </p:cNvPr>
          <p:cNvSpPr txBox="1"/>
          <p:nvPr/>
        </p:nvSpPr>
        <p:spPr>
          <a:xfrm>
            <a:off x="6686551" y="50013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Las magnitudes físicas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mecánicos</a:t>
            </a:r>
            <a:endParaRPr lang="es-PE" sz="1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8CDB47F-B391-44F2-9C4A-CD012504E4AB}"/>
              </a:ext>
            </a:extLst>
          </p:cNvPr>
          <p:cNvSpPr/>
          <p:nvPr/>
        </p:nvSpPr>
        <p:spPr>
          <a:xfrm>
            <a:off x="4419862" y="1386302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DIMENSIONES ≈ MAGNITUDES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66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416552" y="1747401"/>
            <a:ext cx="3377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Numérica continua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50554"/>
              </p:ext>
            </p:extLst>
          </p:nvPr>
        </p:nvGraphicFramePr>
        <p:xfrm>
          <a:off x="1781174" y="2714625"/>
          <a:ext cx="8639176" cy="2881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Numérica 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</p:spTree>
    <p:extLst>
      <p:ext uri="{BB962C8B-B14F-4D97-AF65-F5344CB8AC3E}">
        <p14:creationId xmlns:p14="http://schemas.microsoft.com/office/powerpoint/2010/main" val="242131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484680" y="1747401"/>
            <a:ext cx="324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Numérica discreta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24183"/>
              </p:ext>
            </p:extLst>
          </p:nvPr>
        </p:nvGraphicFramePr>
        <p:xfrm>
          <a:off x="1781174" y="2714625"/>
          <a:ext cx="8639176" cy="2887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2716F656-DF3A-448A-9E56-F064DEC1D17E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</p:spTree>
    <p:extLst>
      <p:ext uri="{BB962C8B-B14F-4D97-AF65-F5344CB8AC3E}">
        <p14:creationId xmlns:p14="http://schemas.microsoft.com/office/powerpoint/2010/main" val="2286395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485481" y="1747401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Categórica ordinal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311228"/>
              </p:ext>
            </p:extLst>
          </p:nvPr>
        </p:nvGraphicFramePr>
        <p:xfrm>
          <a:off x="1781174" y="2714625"/>
          <a:ext cx="8639176" cy="2892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3FFBDAB1-438B-4E86-AF6B-E24794DDF143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</p:spTree>
    <p:extLst>
      <p:ext uri="{BB962C8B-B14F-4D97-AF65-F5344CB8AC3E}">
        <p14:creationId xmlns:p14="http://schemas.microsoft.com/office/powerpoint/2010/main" val="2130418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344417" y="1747401"/>
            <a:ext cx="3522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Categórica nominal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027187"/>
              </p:ext>
            </p:extLst>
          </p:nvPr>
        </p:nvGraphicFramePr>
        <p:xfrm>
          <a:off x="1781174" y="2714625"/>
          <a:ext cx="8639176" cy="2892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Insatisfecho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nominal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D29720F-3A5E-4351-AABC-AA6AB10D4F35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</p:spTree>
    <p:extLst>
      <p:ext uri="{BB962C8B-B14F-4D97-AF65-F5344CB8AC3E}">
        <p14:creationId xmlns:p14="http://schemas.microsoft.com/office/powerpoint/2010/main" val="196152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1C65575D-52EF-4BD8-BA40-C17178AF4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721043"/>
              </p:ext>
            </p:extLst>
          </p:nvPr>
        </p:nvGraphicFramePr>
        <p:xfrm>
          <a:off x="1596000" y="729000"/>
          <a:ext cx="9000000" cy="54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189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BB57FEB-66B7-462D-B28A-57DA99D01836}"/>
              </a:ext>
            </a:extLst>
          </p:cNvPr>
          <p:cNvGraphicFramePr>
            <a:graphicFrameLocks noGrp="1"/>
          </p:cNvGraphicFramePr>
          <p:nvPr/>
        </p:nvGraphicFramePr>
        <p:xfrm>
          <a:off x="160373" y="169613"/>
          <a:ext cx="11872451" cy="63168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76698">
                  <a:extLst>
                    <a:ext uri="{9D8B030D-6E8A-4147-A177-3AD203B41FA5}">
                      <a16:colId xmlns:a16="http://schemas.microsoft.com/office/drawing/2014/main" val="1019988095"/>
                    </a:ext>
                  </a:extLst>
                </a:gridCol>
                <a:gridCol w="848955">
                  <a:extLst>
                    <a:ext uri="{9D8B030D-6E8A-4147-A177-3AD203B41FA5}">
                      <a16:colId xmlns:a16="http://schemas.microsoft.com/office/drawing/2014/main" val="3956635844"/>
                    </a:ext>
                  </a:extLst>
                </a:gridCol>
                <a:gridCol w="438149">
                  <a:extLst>
                    <a:ext uri="{9D8B030D-6E8A-4147-A177-3AD203B41FA5}">
                      <a16:colId xmlns:a16="http://schemas.microsoft.com/office/drawing/2014/main" val="987362519"/>
                    </a:ext>
                  </a:extLst>
                </a:gridCol>
                <a:gridCol w="438149">
                  <a:extLst>
                    <a:ext uri="{9D8B030D-6E8A-4147-A177-3AD203B41FA5}">
                      <a16:colId xmlns:a16="http://schemas.microsoft.com/office/drawing/2014/main" val="412707946"/>
                    </a:ext>
                  </a:extLst>
                </a:gridCol>
                <a:gridCol w="866776">
                  <a:extLst>
                    <a:ext uri="{9D8B030D-6E8A-4147-A177-3AD203B41FA5}">
                      <a16:colId xmlns:a16="http://schemas.microsoft.com/office/drawing/2014/main" val="1968914693"/>
                    </a:ext>
                  </a:extLst>
                </a:gridCol>
                <a:gridCol w="866776">
                  <a:extLst>
                    <a:ext uri="{9D8B030D-6E8A-4147-A177-3AD203B41FA5}">
                      <a16:colId xmlns:a16="http://schemas.microsoft.com/office/drawing/2014/main" val="241812847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787910920"/>
                    </a:ext>
                  </a:extLst>
                </a:gridCol>
                <a:gridCol w="438149">
                  <a:extLst>
                    <a:ext uri="{9D8B030D-6E8A-4147-A177-3AD203B41FA5}">
                      <a16:colId xmlns:a16="http://schemas.microsoft.com/office/drawing/2014/main" val="3316147642"/>
                    </a:ext>
                  </a:extLst>
                </a:gridCol>
                <a:gridCol w="857249">
                  <a:extLst>
                    <a:ext uri="{9D8B030D-6E8A-4147-A177-3AD203B41FA5}">
                      <a16:colId xmlns:a16="http://schemas.microsoft.com/office/drawing/2014/main" val="287303421"/>
                    </a:ext>
                  </a:extLst>
                </a:gridCol>
                <a:gridCol w="854860">
                  <a:extLst>
                    <a:ext uri="{9D8B030D-6E8A-4147-A177-3AD203B41FA5}">
                      <a16:colId xmlns:a16="http://schemas.microsoft.com/office/drawing/2014/main" val="3301320658"/>
                    </a:ext>
                  </a:extLst>
                </a:gridCol>
                <a:gridCol w="459591">
                  <a:extLst>
                    <a:ext uri="{9D8B030D-6E8A-4147-A177-3AD203B41FA5}">
                      <a16:colId xmlns:a16="http://schemas.microsoft.com/office/drawing/2014/main" val="323055312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633682312"/>
                    </a:ext>
                  </a:extLst>
                </a:gridCol>
                <a:gridCol w="857249">
                  <a:extLst>
                    <a:ext uri="{9D8B030D-6E8A-4147-A177-3AD203B41FA5}">
                      <a16:colId xmlns:a16="http://schemas.microsoft.com/office/drawing/2014/main" val="3546904831"/>
                    </a:ext>
                  </a:extLst>
                </a:gridCol>
                <a:gridCol w="818100">
                  <a:extLst>
                    <a:ext uri="{9D8B030D-6E8A-4147-A177-3AD203B41FA5}">
                      <a16:colId xmlns:a16="http://schemas.microsoft.com/office/drawing/2014/main" val="2950643087"/>
                    </a:ext>
                  </a:extLst>
                </a:gridCol>
                <a:gridCol w="486824">
                  <a:extLst>
                    <a:ext uri="{9D8B030D-6E8A-4147-A177-3AD203B41FA5}">
                      <a16:colId xmlns:a16="http://schemas.microsoft.com/office/drawing/2014/main" val="2281345765"/>
                    </a:ext>
                  </a:extLst>
                </a:gridCol>
                <a:gridCol w="448123">
                  <a:extLst>
                    <a:ext uri="{9D8B030D-6E8A-4147-A177-3AD203B41FA5}">
                      <a16:colId xmlns:a16="http://schemas.microsoft.com/office/drawing/2014/main" val="1319901651"/>
                    </a:ext>
                  </a:extLst>
                </a:gridCol>
                <a:gridCol w="859553">
                  <a:extLst>
                    <a:ext uri="{9D8B030D-6E8A-4147-A177-3AD203B41FA5}">
                      <a16:colId xmlns:a16="http://schemas.microsoft.com/office/drawing/2014/main" val="2991491160"/>
                    </a:ext>
                  </a:extLst>
                </a:gridCol>
              </a:tblGrid>
              <a:tr h="39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Tipo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s-MX" sz="16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VARIABLES CATEGÓRICAS</a:t>
                      </a:r>
                      <a:endParaRPr lang="es-PE" sz="16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D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s-MX" sz="16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VARIABLES NUMÉRICAS</a:t>
                      </a:r>
                      <a:endParaRPr lang="es-PE" sz="16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56575481"/>
                  </a:ext>
                </a:extLst>
              </a:tr>
              <a:tr h="41049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Naturaleza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CUALITATIVAS</a:t>
                      </a:r>
                      <a:endParaRPr lang="es-PE" sz="16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CUANTITATIVAS</a:t>
                      </a:r>
                      <a:endParaRPr lang="es-PE" sz="16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03996375"/>
                  </a:ext>
                </a:extLst>
              </a:tr>
              <a:tr h="6285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Escala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1400" b="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NOMINAL</a:t>
                      </a:r>
                      <a:endParaRPr lang="es-PE" sz="1400" b="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Ningún atributo</a:t>
                      </a:r>
                      <a:endParaRPr lang="es-PE" sz="14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ORDINAL</a:t>
                      </a:r>
                      <a:endParaRPr lang="es-PE" sz="1400" b="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Un atributo</a:t>
                      </a:r>
                      <a:endParaRPr lang="es-PE" sz="14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INTERVALO</a:t>
                      </a:r>
                      <a:r>
                        <a:rPr lang="es-MX" sz="140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 </a:t>
                      </a:r>
                      <a:endParaRPr lang="es-PE" sz="140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Dos atributos</a:t>
                      </a:r>
                      <a:endParaRPr lang="es-PE" sz="14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</a:pPr>
                      <a:r>
                        <a:rPr lang="es-MX" sz="1400" b="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RAZÓN </a:t>
                      </a:r>
                      <a:endParaRPr lang="es-PE" sz="1400" b="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Tres atributos</a:t>
                      </a:r>
                      <a:endParaRPr lang="es-PE" sz="1400" b="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0088854"/>
                  </a:ext>
                </a:extLst>
              </a:tr>
              <a:tr h="4697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Atributos de la escala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Orden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Distancia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Origen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Orden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Distancia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Origen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Orden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Distancia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Origen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Orden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Distancia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Origen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21707"/>
                  </a:ext>
                </a:extLst>
              </a:tr>
              <a:tr h="9900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Características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Posee categorías a las que se le asigna un nombre sin que exista ningún orden expreso entre ellas.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spc="-3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Posee categorías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s-MX" sz="1200" b="0" spc="-3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ordenadas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pero no permite cuantificar la distancia entre una categoría y otra.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 intervalos medibles entre valores, al no tener un origen real; Puede asumir valores negativos.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 intervalos medibles, con un origen real; donde el cero significa la ausencia del individuo.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08054638"/>
                  </a:ext>
                </a:extLst>
              </a:tr>
              <a:tr h="4878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Ejemplos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Género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Estado Civil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Instrucción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Intensidad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Temperatura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Saldo Bancario $</a:t>
                      </a:r>
                      <a:endParaRPr lang="es-PE" sz="11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Peso (Kg)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Hijos</a:t>
                      </a:r>
                      <a:endParaRPr lang="es-PE" dirty="0"/>
                    </a:p>
                  </a:txBody>
                  <a:tcPr marL="65031" marR="65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Hijos (Unidades)</a:t>
                      </a:r>
                      <a:endParaRPr lang="es-PE" sz="2400" dirty="0"/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76402093"/>
                  </a:ext>
                </a:extLst>
              </a:tr>
              <a:tr h="9196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Valores Finales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Masculino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Femenino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Soltero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Casado Conviviente 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Primaria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Secundaria Superior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Leve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Moderado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Severo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-10.0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   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20.0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  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-15.0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72.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35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80.24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65.45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Uno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Dos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Tres</a:t>
                      </a:r>
                      <a:endParaRPr lang="es-PE" dirty="0"/>
                    </a:p>
                  </a:txBody>
                  <a:tcPr marL="65031" marR="65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Uno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Dos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Tres</a:t>
                      </a:r>
                      <a:endParaRPr lang="es-PE" sz="2400" dirty="0"/>
                    </a:p>
                  </a:txBody>
                  <a:tcPr marL="65031" marR="65031" marT="0" marB="0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52551099"/>
                  </a:ext>
                </a:extLst>
              </a:tr>
              <a:tr h="20151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Observaciones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Dicotómicas: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Tienen solamente dos categorías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Ejemplos de Ordinal Dicotómica: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Nuevo - Continuador 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Vivo – Fallecido 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Sano – Enfermo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Politómicas: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Tienen más de dos categorías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Continuas: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 el resultado de medir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895350" lvl="2" inden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 pueden expresar con números enteros o fraccionarios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895350" lvl="2" inden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Entre dos valores siempre existe un número intermedio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 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Discretas: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 el resultado de contar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895350" lvl="2" inden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Solamente se expresan con números enteros 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67620833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156B08CF-1C89-44B0-81E6-72F695A5EA26}"/>
              </a:ext>
            </a:extLst>
          </p:cNvPr>
          <p:cNvGrpSpPr/>
          <p:nvPr/>
        </p:nvGrpSpPr>
        <p:grpSpPr>
          <a:xfrm>
            <a:off x="1627002" y="6486519"/>
            <a:ext cx="10405822" cy="201868"/>
            <a:chOff x="1651819" y="9571706"/>
            <a:chExt cx="10559846" cy="40384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4E9BDBF-3FE7-4800-AA3A-46A9539B52F6}"/>
                </a:ext>
              </a:extLst>
            </p:cNvPr>
            <p:cNvSpPr/>
            <p:nvPr/>
          </p:nvSpPr>
          <p:spPr>
            <a:xfrm>
              <a:off x="1651819" y="9571706"/>
              <a:ext cx="5279923" cy="403785"/>
            </a:xfrm>
            <a:prstGeom prst="rect">
              <a:avLst/>
            </a:prstGeom>
            <a:solidFill>
              <a:srgbClr val="F99D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799" dirty="0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68035F26-97CF-4FCF-9968-EE808A6605AF}"/>
                </a:ext>
              </a:extLst>
            </p:cNvPr>
            <p:cNvSpPr/>
            <p:nvPr/>
          </p:nvSpPr>
          <p:spPr>
            <a:xfrm>
              <a:off x="6931742" y="9571770"/>
              <a:ext cx="5279923" cy="40378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3672171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438117"/>
              </p:ext>
            </p:extLst>
          </p:nvPr>
        </p:nvGraphicFramePr>
        <p:xfrm>
          <a:off x="1781174" y="2006117"/>
          <a:ext cx="86487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Variables de caracterización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C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Variable de interés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C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496533" y="1217687"/>
            <a:ext cx="3233578" cy="523220"/>
          </a:xfrm>
          <a:prstGeom prst="rect">
            <a:avLst/>
          </a:prstGeom>
          <a:solidFill>
            <a:srgbClr val="FF9C01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Descriptivo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</p:spTree>
    <p:extLst>
      <p:ext uri="{BB962C8B-B14F-4D97-AF65-F5344CB8AC3E}">
        <p14:creationId xmlns:p14="http://schemas.microsoft.com/office/powerpoint/2010/main" val="1820363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04168"/>
              </p:ext>
            </p:extLst>
          </p:nvPr>
        </p:nvGraphicFramePr>
        <p:xfrm>
          <a:off x="1781174" y="1996592"/>
          <a:ext cx="86487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 asociadas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0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supervisión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0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586302" y="1217687"/>
            <a:ext cx="3054042" cy="523220"/>
          </a:xfrm>
          <a:prstGeom prst="rect">
            <a:avLst/>
          </a:prstGeom>
          <a:solidFill>
            <a:srgbClr val="FE7058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Relacional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</p:spTree>
    <p:extLst>
      <p:ext uri="{BB962C8B-B14F-4D97-AF65-F5344CB8AC3E}">
        <p14:creationId xmlns:p14="http://schemas.microsoft.com/office/powerpoint/2010/main" val="3261672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743291"/>
              </p:ext>
            </p:extLst>
          </p:nvPr>
        </p:nvGraphicFramePr>
        <p:xfrm>
          <a:off x="1771650" y="2006117"/>
          <a:ext cx="8658224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4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 Independientes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65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dependiente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65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484514" y="1217687"/>
            <a:ext cx="3257623" cy="523220"/>
          </a:xfrm>
          <a:prstGeom prst="rect">
            <a:avLst/>
          </a:prstGeom>
          <a:solidFill>
            <a:srgbClr val="C665C0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Explicativo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</p:spTree>
    <p:extLst>
      <p:ext uri="{BB962C8B-B14F-4D97-AF65-F5344CB8AC3E}">
        <p14:creationId xmlns:p14="http://schemas.microsoft.com/office/powerpoint/2010/main" val="2439813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096384"/>
              </p:ext>
            </p:extLst>
          </p:nvPr>
        </p:nvGraphicFramePr>
        <p:xfrm>
          <a:off x="1781174" y="2006117"/>
          <a:ext cx="8639176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 exógenas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endógena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605541" y="1217687"/>
            <a:ext cx="3015570" cy="523220"/>
          </a:xfrm>
          <a:prstGeom prst="rect">
            <a:avLst/>
          </a:prstGeom>
          <a:solidFill>
            <a:srgbClr val="0196FD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Predictivo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</p:spTree>
    <p:extLst>
      <p:ext uri="{BB962C8B-B14F-4D97-AF65-F5344CB8AC3E}">
        <p14:creationId xmlns:p14="http://schemas.microsoft.com/office/powerpoint/2010/main" val="3532304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76904"/>
              </p:ext>
            </p:extLst>
          </p:nvPr>
        </p:nvGraphicFramePr>
        <p:xfrm>
          <a:off x="1781174" y="2006117"/>
          <a:ext cx="8639176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</a:t>
                      </a:r>
                    </a:p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de calibración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evaluativa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619168" y="1217687"/>
            <a:ext cx="2988319" cy="523220"/>
          </a:xfrm>
          <a:prstGeom prst="rect">
            <a:avLst/>
          </a:prstGeom>
          <a:solidFill>
            <a:srgbClr val="00B4A0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Aplicativo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</p:spTree>
    <p:extLst>
      <p:ext uri="{BB962C8B-B14F-4D97-AF65-F5344CB8AC3E}">
        <p14:creationId xmlns:p14="http://schemas.microsoft.com/office/powerpoint/2010/main" val="488921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D85500-3570-4722-879C-1C3248DE9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5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867649" y="1670061"/>
            <a:ext cx="10456710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MARCO TEÓRICO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297103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AB036A8-2EE9-4364-BB35-7F2ECB87F759}"/>
              </a:ext>
            </a:extLst>
          </p:cNvPr>
          <p:cNvSpPr/>
          <p:nvPr/>
        </p:nvSpPr>
        <p:spPr>
          <a:xfrm>
            <a:off x="2171700" y="557742"/>
            <a:ext cx="7854951" cy="5738283"/>
          </a:xfrm>
          <a:prstGeom prst="roundRect">
            <a:avLst/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05E95AD-16DC-4E9B-A249-0767F2865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9972436"/>
              </p:ext>
            </p:extLst>
          </p:nvPr>
        </p:nvGraphicFramePr>
        <p:xfrm>
          <a:off x="2636838" y="2571541"/>
          <a:ext cx="6924674" cy="284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6DC1D-23F2-46E5-8C80-E31E2ED89D7D}"/>
              </a:ext>
            </a:extLst>
          </p:cNvPr>
          <p:cNvSpPr/>
          <p:nvPr/>
        </p:nvSpPr>
        <p:spPr>
          <a:xfrm>
            <a:off x="3544987" y="1138394"/>
            <a:ext cx="510838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MARCO TEÓRICO</a:t>
            </a:r>
          </a:p>
          <a:p>
            <a:pPr lvl="0" algn="ctr"/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Contexto teórico en el que se desarrolla el estudio</a:t>
            </a:r>
            <a:endParaRPr lang="es-PE" sz="1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5B33137-09D5-A9D1-59A6-4825DFBC1F01}"/>
              </a:ext>
            </a:extLst>
          </p:cNvPr>
          <p:cNvSpPr txBox="1"/>
          <p:nvPr/>
        </p:nvSpPr>
        <p:spPr>
          <a:xfrm>
            <a:off x="2946268" y="3445086"/>
            <a:ext cx="2516921" cy="144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Línea de investigación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 del estudio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Población de estudio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Cuadro de variables</a:t>
            </a:r>
            <a:endParaRPr lang="es-PE" sz="15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6643B14-F335-308E-ADC4-3AC769D0B02D}"/>
              </a:ext>
            </a:extLst>
          </p:cNvPr>
          <p:cNvSpPr txBox="1"/>
          <p:nvPr/>
        </p:nvSpPr>
        <p:spPr>
          <a:xfrm>
            <a:off x="6728811" y="3445086"/>
            <a:ext cx="2516921" cy="1440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5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Artículos científicos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5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Tesis universitarias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20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006436" y="435808"/>
            <a:ext cx="458330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rgbClr val="5039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Mapa conceptual</a:t>
            </a:r>
          </a:p>
        </p:txBody>
      </p:sp>
      <p:grpSp>
        <p:nvGrpSpPr>
          <p:cNvPr id="132" name="Group 2">
            <a:extLst>
              <a:ext uri="{FF2B5EF4-FFF2-40B4-BE49-F238E27FC236}">
                <a16:creationId xmlns:a16="http://schemas.microsoft.com/office/drawing/2014/main" id="{C2415A61-E9FB-4423-BFB2-314B0F634A55}"/>
              </a:ext>
            </a:extLst>
          </p:cNvPr>
          <p:cNvGrpSpPr/>
          <p:nvPr/>
        </p:nvGrpSpPr>
        <p:grpSpPr>
          <a:xfrm>
            <a:off x="5350650" y="3781211"/>
            <a:ext cx="1493119" cy="921617"/>
            <a:chOff x="0" y="0"/>
            <a:chExt cx="829511" cy="512010"/>
          </a:xfrm>
        </p:grpSpPr>
        <p:sp>
          <p:nvSpPr>
            <p:cNvPr id="133" name="Freeform 3">
              <a:extLst>
                <a:ext uri="{FF2B5EF4-FFF2-40B4-BE49-F238E27FC236}">
                  <a16:creationId xmlns:a16="http://schemas.microsoft.com/office/drawing/2014/main" id="{8E38BC41-9A7F-4FCA-9938-710CF7AFA45B}"/>
                </a:ext>
              </a:extLst>
            </p:cNvPr>
            <p:cNvSpPr/>
            <p:nvPr/>
          </p:nvSpPr>
          <p:spPr>
            <a:xfrm>
              <a:off x="0" y="0"/>
              <a:ext cx="829511" cy="512010"/>
            </a:xfrm>
            <a:custGeom>
              <a:avLst/>
              <a:gdLst/>
              <a:ahLst/>
              <a:cxnLst/>
              <a:rect l="l" t="t" r="r" b="b"/>
              <a:pathLst>
                <a:path w="829511" h="512010">
                  <a:moveTo>
                    <a:pt x="0" y="0"/>
                  </a:moveTo>
                  <a:lnTo>
                    <a:pt x="829511" y="0"/>
                  </a:lnTo>
                  <a:lnTo>
                    <a:pt x="829511" y="512010"/>
                  </a:lnTo>
                  <a:lnTo>
                    <a:pt x="0" y="51201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34" name="TextBox 4">
              <a:extLst>
                <a:ext uri="{FF2B5EF4-FFF2-40B4-BE49-F238E27FC236}">
                  <a16:creationId xmlns:a16="http://schemas.microsoft.com/office/drawing/2014/main" id="{F90D9D18-1A32-492B-9FFB-669D5E8416F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35" name="TextBox 5">
            <a:extLst>
              <a:ext uri="{FF2B5EF4-FFF2-40B4-BE49-F238E27FC236}">
                <a16:creationId xmlns:a16="http://schemas.microsoft.com/office/drawing/2014/main" id="{095FC093-CAA7-4046-AF61-DE1AA704070E}"/>
              </a:ext>
            </a:extLst>
          </p:cNvPr>
          <p:cNvSpPr txBox="1"/>
          <p:nvPr/>
        </p:nvSpPr>
        <p:spPr>
          <a:xfrm>
            <a:off x="5397070" y="3998363"/>
            <a:ext cx="137019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0"/>
              </a:lnSpc>
            </a:pPr>
            <a:r>
              <a:rPr lang="es-ES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</a:t>
            </a:r>
            <a:endParaRPr lang="en-US" sz="1200" dirty="0">
              <a:solidFill>
                <a:srgbClr val="5D420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>
              <a:lnSpc>
                <a:spcPts val="1880"/>
              </a:lnSpc>
            </a:pPr>
            <a:r>
              <a:rPr lang="en-US" dirty="0">
                <a:solidFill>
                  <a:srgbClr val="5D42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</a:t>
            </a:r>
          </a:p>
        </p:txBody>
      </p:sp>
      <p:grpSp>
        <p:nvGrpSpPr>
          <p:cNvPr id="136" name="Group 6">
            <a:extLst>
              <a:ext uri="{FF2B5EF4-FFF2-40B4-BE49-F238E27FC236}">
                <a16:creationId xmlns:a16="http://schemas.microsoft.com/office/drawing/2014/main" id="{6C01DE2E-2378-4221-9843-64EE2258B5A9}"/>
              </a:ext>
            </a:extLst>
          </p:cNvPr>
          <p:cNvGrpSpPr/>
          <p:nvPr/>
        </p:nvGrpSpPr>
        <p:grpSpPr>
          <a:xfrm>
            <a:off x="7357181" y="4005266"/>
            <a:ext cx="1493119" cy="473509"/>
            <a:chOff x="0" y="0"/>
            <a:chExt cx="829511" cy="263060"/>
          </a:xfrm>
        </p:grpSpPr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3BE6587B-18DD-4F11-AE0C-EB018B063D53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38" name="TextBox 8">
              <a:extLst>
                <a:ext uri="{FF2B5EF4-FFF2-40B4-BE49-F238E27FC236}">
                  <a16:creationId xmlns:a16="http://schemas.microsoft.com/office/drawing/2014/main" id="{524FF83E-7A60-4C0C-A015-F7D70E4ED6C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39" name="Group 9">
            <a:extLst>
              <a:ext uri="{FF2B5EF4-FFF2-40B4-BE49-F238E27FC236}">
                <a16:creationId xmlns:a16="http://schemas.microsoft.com/office/drawing/2014/main" id="{93FC82A8-1370-4A25-9B33-FF1A93CE88C2}"/>
              </a:ext>
            </a:extLst>
          </p:cNvPr>
          <p:cNvGrpSpPr/>
          <p:nvPr/>
        </p:nvGrpSpPr>
        <p:grpSpPr>
          <a:xfrm>
            <a:off x="7356894" y="4702829"/>
            <a:ext cx="1493119" cy="473451"/>
            <a:chOff x="0" y="0"/>
            <a:chExt cx="829511" cy="263029"/>
          </a:xfrm>
        </p:grpSpPr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0AFC2D35-390B-4F04-99DD-B82054597AE8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41" name="TextBox 11">
              <a:extLst>
                <a:ext uri="{FF2B5EF4-FFF2-40B4-BE49-F238E27FC236}">
                  <a16:creationId xmlns:a16="http://schemas.microsoft.com/office/drawing/2014/main" id="{D004C50F-D48A-47B9-AD1E-CA09C2D6352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42" name="Group 12">
            <a:extLst>
              <a:ext uri="{FF2B5EF4-FFF2-40B4-BE49-F238E27FC236}">
                <a16:creationId xmlns:a16="http://schemas.microsoft.com/office/drawing/2014/main" id="{4D087032-2911-4960-B333-66AB31F83F12}"/>
              </a:ext>
            </a:extLst>
          </p:cNvPr>
          <p:cNvGrpSpPr/>
          <p:nvPr/>
        </p:nvGrpSpPr>
        <p:grpSpPr>
          <a:xfrm>
            <a:off x="7356894" y="3285187"/>
            <a:ext cx="1493119" cy="473509"/>
            <a:chOff x="0" y="0"/>
            <a:chExt cx="829511" cy="263060"/>
          </a:xfrm>
        </p:grpSpPr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4D6094E6-CC77-4300-947B-403AB5F08986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44" name="TextBox 14">
              <a:extLst>
                <a:ext uri="{FF2B5EF4-FFF2-40B4-BE49-F238E27FC236}">
                  <a16:creationId xmlns:a16="http://schemas.microsoft.com/office/drawing/2014/main" id="{32E0D425-CE43-4D97-97B0-EC8AEABFCBC3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45" name="AutoShape 15">
            <a:extLst>
              <a:ext uri="{FF2B5EF4-FFF2-40B4-BE49-F238E27FC236}">
                <a16:creationId xmlns:a16="http://schemas.microsoft.com/office/drawing/2014/main" id="{8FEE9C5F-2940-41B8-BCF9-10452EA53EF8}"/>
              </a:ext>
            </a:extLst>
          </p:cNvPr>
          <p:cNvSpPr/>
          <p:nvPr/>
        </p:nvSpPr>
        <p:spPr>
          <a:xfrm rot="-180000">
            <a:off x="6843768" y="4229319"/>
            <a:ext cx="513413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6" name="AutoShape 16">
            <a:extLst>
              <a:ext uri="{FF2B5EF4-FFF2-40B4-BE49-F238E27FC236}">
                <a16:creationId xmlns:a16="http://schemas.microsoft.com/office/drawing/2014/main" id="{74499EB8-59E7-4A53-8030-7A09627968AA}"/>
              </a:ext>
            </a:extLst>
          </p:cNvPr>
          <p:cNvSpPr/>
          <p:nvPr/>
        </p:nvSpPr>
        <p:spPr>
          <a:xfrm rot="-300000">
            <a:off x="7087487" y="4926854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7" name="AutoShape 17">
            <a:extLst>
              <a:ext uri="{FF2B5EF4-FFF2-40B4-BE49-F238E27FC236}">
                <a16:creationId xmlns:a16="http://schemas.microsoft.com/office/drawing/2014/main" id="{41850496-B374-46A4-85FC-AC246F8F7FE9}"/>
              </a:ext>
            </a:extLst>
          </p:cNvPr>
          <p:cNvSpPr/>
          <p:nvPr/>
        </p:nvSpPr>
        <p:spPr>
          <a:xfrm rot="-300000">
            <a:off x="7087487" y="3509241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8" name="AutoShape 18">
            <a:extLst>
              <a:ext uri="{FF2B5EF4-FFF2-40B4-BE49-F238E27FC236}">
                <a16:creationId xmlns:a16="http://schemas.microsoft.com/office/drawing/2014/main" id="{28985D37-A664-42CE-91A0-062D64105A67}"/>
              </a:ext>
            </a:extLst>
          </p:cNvPr>
          <p:cNvSpPr/>
          <p:nvPr/>
        </p:nvSpPr>
        <p:spPr>
          <a:xfrm rot="-5400000">
            <a:off x="6372331" y="4211697"/>
            <a:ext cx="1430313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9" name="Group 19">
            <a:extLst>
              <a:ext uri="{FF2B5EF4-FFF2-40B4-BE49-F238E27FC236}">
                <a16:creationId xmlns:a16="http://schemas.microsoft.com/office/drawing/2014/main" id="{EA32960E-A8B2-4E7F-976A-A7B187CF4736}"/>
              </a:ext>
            </a:extLst>
          </p:cNvPr>
          <p:cNvGrpSpPr/>
          <p:nvPr/>
        </p:nvGrpSpPr>
        <p:grpSpPr>
          <a:xfrm rot="-10800000">
            <a:off x="3344118" y="4019845"/>
            <a:ext cx="1493119" cy="473509"/>
            <a:chOff x="0" y="0"/>
            <a:chExt cx="829511" cy="263060"/>
          </a:xfrm>
        </p:grpSpPr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FA242214-F422-4EA9-A209-77E0229617CE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51" name="TextBox 21">
              <a:extLst>
                <a:ext uri="{FF2B5EF4-FFF2-40B4-BE49-F238E27FC236}">
                  <a16:creationId xmlns:a16="http://schemas.microsoft.com/office/drawing/2014/main" id="{662D2B1F-A8AA-4AF0-86FB-6492CEE87A8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52" name="Group 22">
            <a:extLst>
              <a:ext uri="{FF2B5EF4-FFF2-40B4-BE49-F238E27FC236}">
                <a16:creationId xmlns:a16="http://schemas.microsoft.com/office/drawing/2014/main" id="{5312EDDF-6F20-4CE1-9EB1-04BD2C32C0A3}"/>
              </a:ext>
            </a:extLst>
          </p:cNvPr>
          <p:cNvGrpSpPr/>
          <p:nvPr/>
        </p:nvGrpSpPr>
        <p:grpSpPr>
          <a:xfrm rot="-10800000">
            <a:off x="3344109" y="3322340"/>
            <a:ext cx="1493119" cy="473451"/>
            <a:chOff x="0" y="0"/>
            <a:chExt cx="829511" cy="263029"/>
          </a:xfrm>
        </p:grpSpPr>
        <p:sp>
          <p:nvSpPr>
            <p:cNvPr id="153" name="Freeform 23">
              <a:extLst>
                <a:ext uri="{FF2B5EF4-FFF2-40B4-BE49-F238E27FC236}">
                  <a16:creationId xmlns:a16="http://schemas.microsoft.com/office/drawing/2014/main" id="{0BA4D7EE-07AE-4852-BBAD-E2D74D82CD27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54" name="TextBox 24">
              <a:extLst>
                <a:ext uri="{FF2B5EF4-FFF2-40B4-BE49-F238E27FC236}">
                  <a16:creationId xmlns:a16="http://schemas.microsoft.com/office/drawing/2014/main" id="{BA3AE5E9-5F17-4C27-8732-6935EA8003E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55" name="Group 25">
            <a:extLst>
              <a:ext uri="{FF2B5EF4-FFF2-40B4-BE49-F238E27FC236}">
                <a16:creationId xmlns:a16="http://schemas.microsoft.com/office/drawing/2014/main" id="{BE858BBA-5639-4DB3-BA89-FB0D1916EC76}"/>
              </a:ext>
            </a:extLst>
          </p:cNvPr>
          <p:cNvGrpSpPr/>
          <p:nvPr/>
        </p:nvGrpSpPr>
        <p:grpSpPr>
          <a:xfrm rot="-10800000">
            <a:off x="3344406" y="4739924"/>
            <a:ext cx="1493119" cy="473509"/>
            <a:chOff x="0" y="0"/>
            <a:chExt cx="829511" cy="263060"/>
          </a:xfrm>
        </p:grpSpPr>
        <p:sp>
          <p:nvSpPr>
            <p:cNvPr id="156" name="Freeform 26">
              <a:extLst>
                <a:ext uri="{FF2B5EF4-FFF2-40B4-BE49-F238E27FC236}">
                  <a16:creationId xmlns:a16="http://schemas.microsoft.com/office/drawing/2014/main" id="{6E4461EF-885F-4DAE-8948-0FA4557A1D6A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57" name="TextBox 27">
              <a:extLst>
                <a:ext uri="{FF2B5EF4-FFF2-40B4-BE49-F238E27FC236}">
                  <a16:creationId xmlns:a16="http://schemas.microsoft.com/office/drawing/2014/main" id="{A8FCE98A-370B-4D5E-B8E3-DD059226BBD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58" name="AutoShape 28">
            <a:extLst>
              <a:ext uri="{FF2B5EF4-FFF2-40B4-BE49-F238E27FC236}">
                <a16:creationId xmlns:a16="http://schemas.microsoft.com/office/drawing/2014/main" id="{B888A05F-632F-4860-9730-522F1CCDF6F1}"/>
              </a:ext>
            </a:extLst>
          </p:cNvPr>
          <p:cNvSpPr/>
          <p:nvPr/>
        </p:nvSpPr>
        <p:spPr>
          <a:xfrm rot="-180000">
            <a:off x="4837237" y="4243899"/>
            <a:ext cx="513413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9" name="AutoShape 29">
            <a:extLst>
              <a:ext uri="{FF2B5EF4-FFF2-40B4-BE49-F238E27FC236}">
                <a16:creationId xmlns:a16="http://schemas.microsoft.com/office/drawing/2014/main" id="{A26BF5FF-9ADE-4EB5-9A3E-66AED6558E21}"/>
              </a:ext>
            </a:extLst>
          </p:cNvPr>
          <p:cNvSpPr/>
          <p:nvPr/>
        </p:nvSpPr>
        <p:spPr>
          <a:xfrm rot="-300000">
            <a:off x="4837524" y="3546365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0" name="AutoShape 30">
            <a:extLst>
              <a:ext uri="{FF2B5EF4-FFF2-40B4-BE49-F238E27FC236}">
                <a16:creationId xmlns:a16="http://schemas.microsoft.com/office/drawing/2014/main" id="{AB40D08B-F6B8-4313-8CC9-A40A1D4FCF6F}"/>
              </a:ext>
            </a:extLst>
          </p:cNvPr>
          <p:cNvSpPr/>
          <p:nvPr/>
        </p:nvSpPr>
        <p:spPr>
          <a:xfrm rot="-300000">
            <a:off x="4837524" y="4963978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1" name="AutoShape 31">
            <a:extLst>
              <a:ext uri="{FF2B5EF4-FFF2-40B4-BE49-F238E27FC236}">
                <a16:creationId xmlns:a16="http://schemas.microsoft.com/office/drawing/2014/main" id="{1C8C7859-2F0C-45F5-88B4-3722BB618E5B}"/>
              </a:ext>
            </a:extLst>
          </p:cNvPr>
          <p:cNvSpPr/>
          <p:nvPr/>
        </p:nvSpPr>
        <p:spPr>
          <a:xfrm rot="5400000">
            <a:off x="4391774" y="4261521"/>
            <a:ext cx="1430313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2" name="Group 32">
            <a:extLst>
              <a:ext uri="{FF2B5EF4-FFF2-40B4-BE49-F238E27FC236}">
                <a16:creationId xmlns:a16="http://schemas.microsoft.com/office/drawing/2014/main" id="{692ECAC3-394E-4A28-A3FA-32655A2F3EF3}"/>
              </a:ext>
            </a:extLst>
          </p:cNvPr>
          <p:cNvGrpSpPr/>
          <p:nvPr/>
        </p:nvGrpSpPr>
        <p:grpSpPr>
          <a:xfrm>
            <a:off x="4436974" y="2329078"/>
            <a:ext cx="1493119" cy="473509"/>
            <a:chOff x="0" y="0"/>
            <a:chExt cx="829511" cy="263060"/>
          </a:xfrm>
        </p:grpSpPr>
        <p:sp>
          <p:nvSpPr>
            <p:cNvPr id="163" name="Freeform 33">
              <a:extLst>
                <a:ext uri="{FF2B5EF4-FFF2-40B4-BE49-F238E27FC236}">
                  <a16:creationId xmlns:a16="http://schemas.microsoft.com/office/drawing/2014/main" id="{55D7AF3B-52F1-4640-B48B-A5DAC186F917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4" name="TextBox 34">
              <a:extLst>
                <a:ext uri="{FF2B5EF4-FFF2-40B4-BE49-F238E27FC236}">
                  <a16:creationId xmlns:a16="http://schemas.microsoft.com/office/drawing/2014/main" id="{65CC17FB-EA45-4CD1-BEF8-E5BA0A1AD79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65" name="Group 35">
            <a:extLst>
              <a:ext uri="{FF2B5EF4-FFF2-40B4-BE49-F238E27FC236}">
                <a16:creationId xmlns:a16="http://schemas.microsoft.com/office/drawing/2014/main" id="{5A70F23F-93E2-48B2-9BDC-D50C4FAFE62C}"/>
              </a:ext>
            </a:extLst>
          </p:cNvPr>
          <p:cNvGrpSpPr/>
          <p:nvPr/>
        </p:nvGrpSpPr>
        <p:grpSpPr>
          <a:xfrm>
            <a:off x="6234893" y="2329107"/>
            <a:ext cx="1493119" cy="473451"/>
            <a:chOff x="0" y="0"/>
            <a:chExt cx="829511" cy="263029"/>
          </a:xfrm>
        </p:grpSpPr>
        <p:sp>
          <p:nvSpPr>
            <p:cNvPr id="166" name="Freeform 36">
              <a:extLst>
                <a:ext uri="{FF2B5EF4-FFF2-40B4-BE49-F238E27FC236}">
                  <a16:creationId xmlns:a16="http://schemas.microsoft.com/office/drawing/2014/main" id="{40271F4A-0AE6-4A45-AE2C-60F5BFE50E89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7" name="TextBox 37">
              <a:extLst>
                <a:ext uri="{FF2B5EF4-FFF2-40B4-BE49-F238E27FC236}">
                  <a16:creationId xmlns:a16="http://schemas.microsoft.com/office/drawing/2014/main" id="{F663D09A-2623-4907-A580-B8D91D472A4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68" name="Group 38">
            <a:extLst>
              <a:ext uri="{FF2B5EF4-FFF2-40B4-BE49-F238E27FC236}">
                <a16:creationId xmlns:a16="http://schemas.microsoft.com/office/drawing/2014/main" id="{F71B5C2F-5E62-42A9-933D-0CC3789EC1E4}"/>
              </a:ext>
            </a:extLst>
          </p:cNvPr>
          <p:cNvGrpSpPr/>
          <p:nvPr/>
        </p:nvGrpSpPr>
        <p:grpSpPr>
          <a:xfrm>
            <a:off x="2638409" y="2329078"/>
            <a:ext cx="1493119" cy="473509"/>
            <a:chOff x="0" y="0"/>
            <a:chExt cx="829511" cy="263060"/>
          </a:xfrm>
        </p:grpSpPr>
        <p:sp>
          <p:nvSpPr>
            <p:cNvPr id="169" name="Freeform 39">
              <a:extLst>
                <a:ext uri="{FF2B5EF4-FFF2-40B4-BE49-F238E27FC236}">
                  <a16:creationId xmlns:a16="http://schemas.microsoft.com/office/drawing/2014/main" id="{5AD38FCE-0EA2-4D9B-8783-705BEB2708C2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70" name="TextBox 40">
              <a:extLst>
                <a:ext uri="{FF2B5EF4-FFF2-40B4-BE49-F238E27FC236}">
                  <a16:creationId xmlns:a16="http://schemas.microsoft.com/office/drawing/2014/main" id="{5B20D67A-87BA-48EE-89F7-91A95956735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71" name="Group 41">
            <a:extLst>
              <a:ext uri="{FF2B5EF4-FFF2-40B4-BE49-F238E27FC236}">
                <a16:creationId xmlns:a16="http://schemas.microsoft.com/office/drawing/2014/main" id="{CE4F00D3-06C9-49C3-A85E-90A2801E7E42}"/>
              </a:ext>
            </a:extLst>
          </p:cNvPr>
          <p:cNvGrpSpPr/>
          <p:nvPr/>
        </p:nvGrpSpPr>
        <p:grpSpPr>
          <a:xfrm>
            <a:off x="8032812" y="2329136"/>
            <a:ext cx="1493119" cy="473451"/>
            <a:chOff x="0" y="0"/>
            <a:chExt cx="829511" cy="263029"/>
          </a:xfrm>
        </p:grpSpPr>
        <p:sp>
          <p:nvSpPr>
            <p:cNvPr id="172" name="Freeform 42">
              <a:extLst>
                <a:ext uri="{FF2B5EF4-FFF2-40B4-BE49-F238E27FC236}">
                  <a16:creationId xmlns:a16="http://schemas.microsoft.com/office/drawing/2014/main" id="{9AE5ECF7-8A07-48A2-8502-A6FB696A3386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73" name="TextBox 43">
              <a:extLst>
                <a:ext uri="{FF2B5EF4-FFF2-40B4-BE49-F238E27FC236}">
                  <a16:creationId xmlns:a16="http://schemas.microsoft.com/office/drawing/2014/main" id="{4E9C7FAA-9E31-4DEE-BEDC-B2D84C3E4FF6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74" name="Group 44">
            <a:extLst>
              <a:ext uri="{FF2B5EF4-FFF2-40B4-BE49-F238E27FC236}">
                <a16:creationId xmlns:a16="http://schemas.microsoft.com/office/drawing/2014/main" id="{5F339C4D-CF2D-4B8F-A2A8-5D4E7D46B277}"/>
              </a:ext>
            </a:extLst>
          </p:cNvPr>
          <p:cNvGrpSpPr/>
          <p:nvPr/>
        </p:nvGrpSpPr>
        <p:grpSpPr>
          <a:xfrm>
            <a:off x="2638331" y="5688992"/>
            <a:ext cx="1493119" cy="473509"/>
            <a:chOff x="0" y="0"/>
            <a:chExt cx="829511" cy="263060"/>
          </a:xfrm>
        </p:grpSpPr>
        <p:sp>
          <p:nvSpPr>
            <p:cNvPr id="175" name="Freeform 45">
              <a:extLst>
                <a:ext uri="{FF2B5EF4-FFF2-40B4-BE49-F238E27FC236}">
                  <a16:creationId xmlns:a16="http://schemas.microsoft.com/office/drawing/2014/main" id="{1EDC63BA-304E-4542-B2C5-659914D62576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76" name="TextBox 46">
              <a:extLst>
                <a:ext uri="{FF2B5EF4-FFF2-40B4-BE49-F238E27FC236}">
                  <a16:creationId xmlns:a16="http://schemas.microsoft.com/office/drawing/2014/main" id="{554069C7-E222-4301-A07B-1B9C1AF8987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77" name="Group 47">
            <a:extLst>
              <a:ext uri="{FF2B5EF4-FFF2-40B4-BE49-F238E27FC236}">
                <a16:creationId xmlns:a16="http://schemas.microsoft.com/office/drawing/2014/main" id="{5FB9F571-E60B-45EC-BD6C-B8EF701F133D}"/>
              </a:ext>
            </a:extLst>
          </p:cNvPr>
          <p:cNvGrpSpPr/>
          <p:nvPr/>
        </p:nvGrpSpPr>
        <p:grpSpPr>
          <a:xfrm>
            <a:off x="5350650" y="5672310"/>
            <a:ext cx="1493119" cy="473451"/>
            <a:chOff x="0" y="0"/>
            <a:chExt cx="829511" cy="263029"/>
          </a:xfrm>
        </p:grpSpPr>
        <p:sp>
          <p:nvSpPr>
            <p:cNvPr id="178" name="Freeform 48">
              <a:extLst>
                <a:ext uri="{FF2B5EF4-FFF2-40B4-BE49-F238E27FC236}">
                  <a16:creationId xmlns:a16="http://schemas.microsoft.com/office/drawing/2014/main" id="{77D906B5-991D-4F66-A481-8EA41FD9847B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79" name="TextBox 49">
              <a:extLst>
                <a:ext uri="{FF2B5EF4-FFF2-40B4-BE49-F238E27FC236}">
                  <a16:creationId xmlns:a16="http://schemas.microsoft.com/office/drawing/2014/main" id="{0BA69344-B84E-4266-99CE-ACEF4E5B8D0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80" name="Group 50">
            <a:extLst>
              <a:ext uri="{FF2B5EF4-FFF2-40B4-BE49-F238E27FC236}">
                <a16:creationId xmlns:a16="http://schemas.microsoft.com/office/drawing/2014/main" id="{9CB82EDA-3F4E-4DC5-B18F-EA7DEB4A1B7D}"/>
              </a:ext>
            </a:extLst>
          </p:cNvPr>
          <p:cNvGrpSpPr/>
          <p:nvPr/>
        </p:nvGrpSpPr>
        <p:grpSpPr>
          <a:xfrm>
            <a:off x="8060551" y="5672480"/>
            <a:ext cx="1493119" cy="473451"/>
            <a:chOff x="0" y="0"/>
            <a:chExt cx="829511" cy="263029"/>
          </a:xfrm>
        </p:grpSpPr>
        <p:sp>
          <p:nvSpPr>
            <p:cNvPr id="181" name="Freeform 51">
              <a:extLst>
                <a:ext uri="{FF2B5EF4-FFF2-40B4-BE49-F238E27FC236}">
                  <a16:creationId xmlns:a16="http://schemas.microsoft.com/office/drawing/2014/main" id="{2AD8E070-D848-478A-9BDF-4E49862FD8A0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2" name="TextBox 52">
              <a:extLst>
                <a:ext uri="{FF2B5EF4-FFF2-40B4-BE49-F238E27FC236}">
                  <a16:creationId xmlns:a16="http://schemas.microsoft.com/office/drawing/2014/main" id="{40B033FC-C48F-4F37-8A82-527643E2984F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83" name="AutoShape 53">
            <a:extLst>
              <a:ext uri="{FF2B5EF4-FFF2-40B4-BE49-F238E27FC236}">
                <a16:creationId xmlns:a16="http://schemas.microsoft.com/office/drawing/2014/main" id="{336EA4F7-C2E9-4A42-BE65-4C138BA2708F}"/>
              </a:ext>
            </a:extLst>
          </p:cNvPr>
          <p:cNvSpPr/>
          <p:nvPr/>
        </p:nvSpPr>
        <p:spPr>
          <a:xfrm rot="-10800000">
            <a:off x="3363218" y="2957536"/>
            <a:ext cx="5436000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4" name="AutoShape 54">
            <a:extLst>
              <a:ext uri="{FF2B5EF4-FFF2-40B4-BE49-F238E27FC236}">
                <a16:creationId xmlns:a16="http://schemas.microsoft.com/office/drawing/2014/main" id="{68F8F07E-104B-446C-B569-805491AD7C5B}"/>
              </a:ext>
            </a:extLst>
          </p:cNvPr>
          <p:cNvSpPr/>
          <p:nvPr/>
        </p:nvSpPr>
        <p:spPr>
          <a:xfrm rot="5280000">
            <a:off x="5698071" y="3369373"/>
            <a:ext cx="798275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5" name="AutoShape 55">
            <a:extLst>
              <a:ext uri="{FF2B5EF4-FFF2-40B4-BE49-F238E27FC236}">
                <a16:creationId xmlns:a16="http://schemas.microsoft.com/office/drawing/2014/main" id="{520A51E9-6C0D-40AD-96DB-E2AB5B3B2035}"/>
              </a:ext>
            </a:extLst>
          </p:cNvPr>
          <p:cNvSpPr/>
          <p:nvPr/>
        </p:nvSpPr>
        <p:spPr>
          <a:xfrm rot="4920000">
            <a:off x="3301143" y="2873711"/>
            <a:ext cx="16764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6" name="AutoShape 56">
            <a:extLst>
              <a:ext uri="{FF2B5EF4-FFF2-40B4-BE49-F238E27FC236}">
                <a16:creationId xmlns:a16="http://schemas.microsoft.com/office/drawing/2014/main" id="{9BA5BB38-4DFD-4199-A9CA-E3C4F6E14F32}"/>
              </a:ext>
            </a:extLst>
          </p:cNvPr>
          <p:cNvSpPr/>
          <p:nvPr/>
        </p:nvSpPr>
        <p:spPr>
          <a:xfrm rot="4920000">
            <a:off x="5106058" y="2867361"/>
            <a:ext cx="15494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7" name="AutoShape 57">
            <a:extLst>
              <a:ext uri="{FF2B5EF4-FFF2-40B4-BE49-F238E27FC236}">
                <a16:creationId xmlns:a16="http://schemas.microsoft.com/office/drawing/2014/main" id="{AAADF75B-DB07-47FF-B321-20AB68DBC6E8}"/>
              </a:ext>
            </a:extLst>
          </p:cNvPr>
          <p:cNvSpPr/>
          <p:nvPr/>
        </p:nvSpPr>
        <p:spPr>
          <a:xfrm rot="4920000">
            <a:off x="6897613" y="2873697"/>
            <a:ext cx="167678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8" name="AutoShape 58">
            <a:extLst>
              <a:ext uri="{FF2B5EF4-FFF2-40B4-BE49-F238E27FC236}">
                <a16:creationId xmlns:a16="http://schemas.microsoft.com/office/drawing/2014/main" id="{CE5BC0DB-6619-462A-B5E6-AC635948BB29}"/>
              </a:ext>
            </a:extLst>
          </p:cNvPr>
          <p:cNvSpPr/>
          <p:nvPr/>
        </p:nvSpPr>
        <p:spPr>
          <a:xfrm rot="4920000">
            <a:off x="8701896" y="2867361"/>
            <a:ext cx="15494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9" name="AutoShape 59">
            <a:extLst>
              <a:ext uri="{FF2B5EF4-FFF2-40B4-BE49-F238E27FC236}">
                <a16:creationId xmlns:a16="http://schemas.microsoft.com/office/drawing/2014/main" id="{28302B00-3965-4948-BADA-5A6D9DD31E48}"/>
              </a:ext>
            </a:extLst>
          </p:cNvPr>
          <p:cNvSpPr/>
          <p:nvPr/>
        </p:nvSpPr>
        <p:spPr>
          <a:xfrm>
            <a:off x="3356395" y="5485134"/>
            <a:ext cx="5472000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 dirty="0"/>
          </a:p>
        </p:txBody>
      </p:sp>
      <p:sp>
        <p:nvSpPr>
          <p:cNvPr id="190" name="AutoShape 60">
            <a:extLst>
              <a:ext uri="{FF2B5EF4-FFF2-40B4-BE49-F238E27FC236}">
                <a16:creationId xmlns:a16="http://schemas.microsoft.com/office/drawing/2014/main" id="{70D99F88-F3D9-405C-AAF1-AA3A9942F499}"/>
              </a:ext>
            </a:extLst>
          </p:cNvPr>
          <p:cNvSpPr/>
          <p:nvPr/>
        </p:nvSpPr>
        <p:spPr>
          <a:xfrm rot="5280000">
            <a:off x="5704884" y="5081281"/>
            <a:ext cx="78230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1" name="AutoShape 61">
            <a:extLst>
              <a:ext uri="{FF2B5EF4-FFF2-40B4-BE49-F238E27FC236}">
                <a16:creationId xmlns:a16="http://schemas.microsoft.com/office/drawing/2014/main" id="{E7B11CA8-5FE4-469F-A0C1-F5367EBE73FD}"/>
              </a:ext>
            </a:extLst>
          </p:cNvPr>
          <p:cNvSpPr/>
          <p:nvPr/>
        </p:nvSpPr>
        <p:spPr>
          <a:xfrm rot="4920000">
            <a:off x="8713438" y="5566107"/>
            <a:ext cx="187345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2" name="AutoShape 62">
            <a:extLst>
              <a:ext uri="{FF2B5EF4-FFF2-40B4-BE49-F238E27FC236}">
                <a16:creationId xmlns:a16="http://schemas.microsoft.com/office/drawing/2014/main" id="{2764B5E0-F3E4-449A-9503-0FC1EC0B1990}"/>
              </a:ext>
            </a:extLst>
          </p:cNvPr>
          <p:cNvSpPr/>
          <p:nvPr/>
        </p:nvSpPr>
        <p:spPr>
          <a:xfrm rot="4920000">
            <a:off x="6008495" y="5572074"/>
            <a:ext cx="175087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3" name="AutoShape 63">
            <a:extLst>
              <a:ext uri="{FF2B5EF4-FFF2-40B4-BE49-F238E27FC236}">
                <a16:creationId xmlns:a16="http://schemas.microsoft.com/office/drawing/2014/main" id="{C2F87F63-FA46-4F13-9BFD-361449BC4751}"/>
              </a:ext>
            </a:extLst>
          </p:cNvPr>
          <p:cNvSpPr/>
          <p:nvPr/>
        </p:nvSpPr>
        <p:spPr>
          <a:xfrm rot="4800000">
            <a:off x="3277713" y="5567420"/>
            <a:ext cx="203857" cy="360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4" name="TextBox 64">
            <a:extLst>
              <a:ext uri="{FF2B5EF4-FFF2-40B4-BE49-F238E27FC236}">
                <a16:creationId xmlns:a16="http://schemas.microsoft.com/office/drawing/2014/main" id="{9605F39D-DB20-476A-B6C6-380C0B92237D}"/>
              </a:ext>
            </a:extLst>
          </p:cNvPr>
          <p:cNvSpPr txBox="1"/>
          <p:nvPr/>
        </p:nvSpPr>
        <p:spPr>
          <a:xfrm>
            <a:off x="2766264" y="2473488"/>
            <a:ext cx="1150502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Nominal</a:t>
            </a:r>
          </a:p>
        </p:txBody>
      </p:sp>
      <p:sp>
        <p:nvSpPr>
          <p:cNvPr id="195" name="TextBox 65">
            <a:extLst>
              <a:ext uri="{FF2B5EF4-FFF2-40B4-BE49-F238E27FC236}">
                <a16:creationId xmlns:a16="http://schemas.microsoft.com/office/drawing/2014/main" id="{2D541C0E-132C-4605-B707-19F2A5381B45}"/>
              </a:ext>
            </a:extLst>
          </p:cNvPr>
          <p:cNvSpPr txBox="1"/>
          <p:nvPr/>
        </p:nvSpPr>
        <p:spPr>
          <a:xfrm>
            <a:off x="4466408" y="2497353"/>
            <a:ext cx="1433605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Ordinal</a:t>
            </a:r>
          </a:p>
        </p:txBody>
      </p:sp>
      <p:sp>
        <p:nvSpPr>
          <p:cNvPr id="196" name="TextBox 66">
            <a:extLst>
              <a:ext uri="{FF2B5EF4-FFF2-40B4-BE49-F238E27FC236}">
                <a16:creationId xmlns:a16="http://schemas.microsoft.com/office/drawing/2014/main" id="{9F738870-2E9E-40A8-BE77-A267272511A8}"/>
              </a:ext>
            </a:extLst>
          </p:cNvPr>
          <p:cNvSpPr txBox="1"/>
          <p:nvPr/>
        </p:nvSpPr>
        <p:spPr>
          <a:xfrm>
            <a:off x="6449655" y="2487828"/>
            <a:ext cx="103819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Escala</a:t>
            </a:r>
          </a:p>
        </p:txBody>
      </p:sp>
      <p:sp>
        <p:nvSpPr>
          <p:cNvPr id="197" name="TextBox 67">
            <a:extLst>
              <a:ext uri="{FF2B5EF4-FFF2-40B4-BE49-F238E27FC236}">
                <a16:creationId xmlns:a16="http://schemas.microsoft.com/office/drawing/2014/main" id="{269B0C49-7B64-477E-8DC1-5E9ECC08E736}"/>
              </a:ext>
            </a:extLst>
          </p:cNvPr>
          <p:cNvSpPr txBox="1"/>
          <p:nvPr/>
        </p:nvSpPr>
        <p:spPr>
          <a:xfrm>
            <a:off x="8248711" y="2476093"/>
            <a:ext cx="103819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razón</a:t>
            </a:r>
          </a:p>
        </p:txBody>
      </p:sp>
      <p:sp>
        <p:nvSpPr>
          <p:cNvPr id="198" name="TextBox 68">
            <a:extLst>
              <a:ext uri="{FF2B5EF4-FFF2-40B4-BE49-F238E27FC236}">
                <a16:creationId xmlns:a16="http://schemas.microsoft.com/office/drawing/2014/main" id="{7A941202-63F7-4EA1-B99F-FC67820479EA}"/>
              </a:ext>
            </a:extLst>
          </p:cNvPr>
          <p:cNvSpPr txBox="1"/>
          <p:nvPr/>
        </p:nvSpPr>
        <p:spPr>
          <a:xfrm>
            <a:off x="2717775" y="5831492"/>
            <a:ext cx="1308987" cy="1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Aplicaciones</a:t>
            </a:r>
          </a:p>
        </p:txBody>
      </p:sp>
      <p:sp>
        <p:nvSpPr>
          <p:cNvPr id="199" name="TextBox 69">
            <a:extLst>
              <a:ext uri="{FF2B5EF4-FFF2-40B4-BE49-F238E27FC236}">
                <a16:creationId xmlns:a16="http://schemas.microsoft.com/office/drawing/2014/main" id="{06E30DBB-7AB9-4C68-B5B3-F9469C4211A4}"/>
              </a:ext>
            </a:extLst>
          </p:cNvPr>
          <p:cNvSpPr txBox="1"/>
          <p:nvPr/>
        </p:nvSpPr>
        <p:spPr>
          <a:xfrm>
            <a:off x="5590810" y="5837411"/>
            <a:ext cx="1038195" cy="1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Ejemplos</a:t>
            </a:r>
          </a:p>
        </p:txBody>
      </p:sp>
      <p:sp>
        <p:nvSpPr>
          <p:cNvPr id="200" name="TextBox 70">
            <a:extLst>
              <a:ext uri="{FF2B5EF4-FFF2-40B4-BE49-F238E27FC236}">
                <a16:creationId xmlns:a16="http://schemas.microsoft.com/office/drawing/2014/main" id="{8D66B277-0C78-44D6-9B0A-8CB81B453966}"/>
              </a:ext>
            </a:extLst>
          </p:cNvPr>
          <p:cNvSpPr txBox="1"/>
          <p:nvPr/>
        </p:nvSpPr>
        <p:spPr>
          <a:xfrm>
            <a:off x="8275313" y="5745792"/>
            <a:ext cx="1038195" cy="36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Casos prácticos</a:t>
            </a:r>
          </a:p>
        </p:txBody>
      </p:sp>
      <p:sp>
        <p:nvSpPr>
          <p:cNvPr id="201" name="TextBox 71">
            <a:extLst>
              <a:ext uri="{FF2B5EF4-FFF2-40B4-BE49-F238E27FC236}">
                <a16:creationId xmlns:a16="http://schemas.microsoft.com/office/drawing/2014/main" id="{4638C7B1-3577-48E4-9C17-BB7B1E267B36}"/>
              </a:ext>
            </a:extLst>
          </p:cNvPr>
          <p:cNvSpPr txBox="1"/>
          <p:nvPr/>
        </p:nvSpPr>
        <p:spPr>
          <a:xfrm>
            <a:off x="3373603" y="4086648"/>
            <a:ext cx="143324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Medición de las variables</a:t>
            </a:r>
          </a:p>
        </p:txBody>
      </p:sp>
      <p:sp>
        <p:nvSpPr>
          <p:cNvPr id="202" name="TextBox 72">
            <a:extLst>
              <a:ext uri="{FF2B5EF4-FFF2-40B4-BE49-F238E27FC236}">
                <a16:creationId xmlns:a16="http://schemas.microsoft.com/office/drawing/2014/main" id="{DD8A9132-75C1-46CE-86E9-9C2D5D32A4C7}"/>
              </a:ext>
            </a:extLst>
          </p:cNvPr>
          <p:cNvSpPr txBox="1"/>
          <p:nvPr/>
        </p:nvSpPr>
        <p:spPr>
          <a:xfrm>
            <a:off x="3373320" y="4789056"/>
            <a:ext cx="14400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Relación entre las variables</a:t>
            </a:r>
          </a:p>
        </p:txBody>
      </p:sp>
      <p:sp>
        <p:nvSpPr>
          <p:cNvPr id="203" name="TextBox 73">
            <a:extLst>
              <a:ext uri="{FF2B5EF4-FFF2-40B4-BE49-F238E27FC236}">
                <a16:creationId xmlns:a16="http://schemas.microsoft.com/office/drawing/2014/main" id="{5EC04E1B-94FC-4C71-95B8-7A6011D5D40C}"/>
              </a:ext>
            </a:extLst>
          </p:cNvPr>
          <p:cNvSpPr txBox="1"/>
          <p:nvPr/>
        </p:nvSpPr>
        <p:spPr>
          <a:xfrm>
            <a:off x="7517618" y="3434399"/>
            <a:ext cx="1172244" cy="17953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Indicadores</a:t>
            </a:r>
          </a:p>
        </p:txBody>
      </p:sp>
      <p:sp>
        <p:nvSpPr>
          <p:cNvPr id="204" name="TextBox 74">
            <a:extLst>
              <a:ext uri="{FF2B5EF4-FFF2-40B4-BE49-F238E27FC236}">
                <a16:creationId xmlns:a16="http://schemas.microsoft.com/office/drawing/2014/main" id="{59552BAB-E7F0-47A0-949C-092AB1D3CF85}"/>
              </a:ext>
            </a:extLst>
          </p:cNvPr>
          <p:cNvSpPr txBox="1"/>
          <p:nvPr/>
        </p:nvSpPr>
        <p:spPr>
          <a:xfrm>
            <a:off x="7517619" y="4150713"/>
            <a:ext cx="1210055" cy="181012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MX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final</a:t>
            </a:r>
            <a:endParaRPr lang="es-PE" sz="1200" spc="100" dirty="0">
              <a:solidFill>
                <a:srgbClr val="082B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" name="TextBox 75">
            <a:extLst>
              <a:ext uri="{FF2B5EF4-FFF2-40B4-BE49-F238E27FC236}">
                <a16:creationId xmlns:a16="http://schemas.microsoft.com/office/drawing/2014/main" id="{DFA89DD2-DAA9-40B8-A3BE-10402E898BFC}"/>
              </a:ext>
            </a:extLst>
          </p:cNvPr>
          <p:cNvSpPr txBox="1"/>
          <p:nvPr/>
        </p:nvSpPr>
        <p:spPr>
          <a:xfrm>
            <a:off x="7584355" y="4781343"/>
            <a:ext cx="1038195" cy="359073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Tipos de variables</a:t>
            </a:r>
          </a:p>
        </p:txBody>
      </p:sp>
      <p:sp>
        <p:nvSpPr>
          <p:cNvPr id="206" name="TextBox 77">
            <a:extLst>
              <a:ext uri="{FF2B5EF4-FFF2-40B4-BE49-F238E27FC236}">
                <a16:creationId xmlns:a16="http://schemas.microsoft.com/office/drawing/2014/main" id="{54421369-17B0-4087-B3FA-3439272F255E}"/>
              </a:ext>
            </a:extLst>
          </p:cNvPr>
          <p:cNvSpPr txBox="1"/>
          <p:nvPr/>
        </p:nvSpPr>
        <p:spPr>
          <a:xfrm>
            <a:off x="3346008" y="3379529"/>
            <a:ext cx="14893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ES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s-PE" sz="1200" spc="100" dirty="0">
                <a:solidFill>
                  <a:srgbClr val="082B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imensiones de las variables</a:t>
            </a:r>
          </a:p>
        </p:txBody>
      </p:sp>
      <p:sp>
        <p:nvSpPr>
          <p:cNvPr id="208" name="Rectángulo 207">
            <a:extLst>
              <a:ext uri="{FF2B5EF4-FFF2-40B4-BE49-F238E27FC236}">
                <a16:creationId xmlns:a16="http://schemas.microsoft.com/office/drawing/2014/main" id="{99F349EC-198E-44CE-98C9-61FA912205C1}"/>
              </a:ext>
            </a:extLst>
          </p:cNvPr>
          <p:cNvSpPr/>
          <p:nvPr/>
        </p:nvSpPr>
        <p:spPr>
          <a:xfrm>
            <a:off x="3885412" y="1249474"/>
            <a:ext cx="4825360" cy="707886"/>
          </a:xfrm>
          <a:prstGeom prst="rect">
            <a:avLst/>
          </a:prstGeom>
          <a:solidFill>
            <a:srgbClr val="503903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Marco Conceptual</a:t>
            </a:r>
          </a:p>
        </p:txBody>
      </p:sp>
    </p:spTree>
    <p:extLst>
      <p:ext uri="{BB962C8B-B14F-4D97-AF65-F5344CB8AC3E}">
        <p14:creationId xmlns:p14="http://schemas.microsoft.com/office/powerpoint/2010/main" val="138989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AB036A8-2EE9-4364-BB35-7F2ECB87F759}"/>
              </a:ext>
            </a:extLst>
          </p:cNvPr>
          <p:cNvSpPr/>
          <p:nvPr/>
        </p:nvSpPr>
        <p:spPr>
          <a:xfrm>
            <a:off x="2171700" y="557742"/>
            <a:ext cx="7854951" cy="5738283"/>
          </a:xfrm>
          <a:prstGeom prst="roundRect">
            <a:avLst/>
          </a:prstGeom>
          <a:solidFill>
            <a:srgbClr val="2C3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05E95AD-16DC-4E9B-A249-0767F2865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297130"/>
              </p:ext>
            </p:extLst>
          </p:nvPr>
        </p:nvGraphicFramePr>
        <p:xfrm>
          <a:off x="2636838" y="1703558"/>
          <a:ext cx="6924674" cy="284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6DC1D-23F2-46E5-8C80-E31E2ED89D7D}"/>
              </a:ext>
            </a:extLst>
          </p:cNvPr>
          <p:cNvSpPr/>
          <p:nvPr/>
        </p:nvSpPr>
        <p:spPr>
          <a:xfrm>
            <a:off x="3649626" y="780984"/>
            <a:ext cx="48990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LÍNEAS DE INVESTIGACIÓN</a:t>
            </a:r>
          </a:p>
          <a:p>
            <a:pPr lvl="0" algn="ctr"/>
            <a:r>
              <a:rPr lang="es-ES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Surgen a partir de la determinación de:</a:t>
            </a:r>
            <a:endParaRPr lang="es-PE" sz="1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8" name="Rectángulo: esquinas redondeadas 4">
            <a:extLst>
              <a:ext uri="{FF2B5EF4-FFF2-40B4-BE49-F238E27FC236}">
                <a16:creationId xmlns:a16="http://schemas.microsoft.com/office/drawing/2014/main" id="{553AE79A-349F-4333-81C5-E0AA0F00676B}"/>
              </a:ext>
            </a:extLst>
          </p:cNvPr>
          <p:cNvSpPr txBox="1"/>
          <p:nvPr/>
        </p:nvSpPr>
        <p:spPr>
          <a:xfrm>
            <a:off x="5582358" y="5085855"/>
            <a:ext cx="1420952" cy="5083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Personal </a:t>
            </a:r>
            <a:endParaRPr lang="es-PE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6" name="Rectángulo: esquinas redondeadas 6">
            <a:extLst>
              <a:ext uri="{FF2B5EF4-FFF2-40B4-BE49-F238E27FC236}">
                <a16:creationId xmlns:a16="http://schemas.microsoft.com/office/drawing/2014/main" id="{ADDB6040-38BD-4D11-ABEB-912B45B99D9F}"/>
              </a:ext>
            </a:extLst>
          </p:cNvPr>
          <p:cNvSpPr txBox="1"/>
          <p:nvPr/>
        </p:nvSpPr>
        <p:spPr>
          <a:xfrm>
            <a:off x="5577713" y="5561580"/>
            <a:ext cx="1756537" cy="5083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Institucional</a:t>
            </a:r>
            <a:endParaRPr lang="es-PE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41" name="Gráfico 40" descr="Centro educativo">
            <a:extLst>
              <a:ext uri="{FF2B5EF4-FFF2-40B4-BE49-F238E27FC236}">
                <a16:creationId xmlns:a16="http://schemas.microsoft.com/office/drawing/2014/main" id="{F493AA2D-E718-43BB-BC6C-78BCAC09B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7511" y="5591642"/>
            <a:ext cx="448243" cy="448243"/>
          </a:xfrm>
          <a:prstGeom prst="rect">
            <a:avLst/>
          </a:prstGeom>
        </p:spPr>
      </p:pic>
      <p:pic>
        <p:nvPicPr>
          <p:cNvPr id="43" name="Gráfico 42" descr="Usuario">
            <a:extLst>
              <a:ext uri="{FF2B5EF4-FFF2-40B4-BE49-F238E27FC236}">
                <a16:creationId xmlns:a16="http://schemas.microsoft.com/office/drawing/2014/main" id="{BCCBA573-05D7-4A1D-AAB7-B6E55FBCBD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7511" y="5115917"/>
            <a:ext cx="448243" cy="448243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ED3F07E9-A397-4555-8AD9-E39D57B49919}"/>
              </a:ext>
            </a:extLst>
          </p:cNvPr>
          <p:cNvSpPr/>
          <p:nvPr/>
        </p:nvSpPr>
        <p:spPr>
          <a:xfrm>
            <a:off x="3020488" y="4692134"/>
            <a:ext cx="6151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Estudian hechos, fenómenos o acontecimiento de interés: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9" name="Gráfico 1">
            <a:extLst>
              <a:ext uri="{FF2B5EF4-FFF2-40B4-BE49-F238E27FC236}">
                <a16:creationId xmlns:a16="http://schemas.microsoft.com/office/drawing/2014/main" id="{E7624B6E-67CB-4311-B65D-B8077DE65A33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2C3E01"/>
          </a:solidFill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4AA99ECD-21A8-4BFD-BDC4-8DC6EC191666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B4DDB72E-ED2C-4CBE-AE8C-85477C1F0DA4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6E65DF2C-1901-4B77-AD80-1A8EF41A4D21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B79AB88A-8115-403B-B112-2B0C22185F42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5F7A34C0-8B86-4692-9CED-0DF332B28019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E8E5B845-899A-4696-8FFC-BD1738C2D57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76A415B5-42AC-4D2F-9B85-5107B362A316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0A8AB03-6072-4CEC-9C16-1B113E63D004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B452260D-8738-4FE8-BC41-ACF9464689B4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D2CF6369-8EC6-41BC-95B7-4514403C629A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4C5755D1-A528-459B-AAEB-B0F61531AD22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C4E8B2AF-E1B9-45C2-9375-FFDE40041A3E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07BE73E-950C-4AEA-8EF7-80010B375324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C372F423-FBE1-455D-A9E4-3E48D796AD66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3DF3F585-9425-46DB-A4D6-03C2AB6239C7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6D62F213-55F2-47E8-8C28-45E49C4CBAA6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4A05A658-93DB-4425-AA34-EB29AF83FA12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D6D3F45D-4165-43BD-80A5-CA98C07F9F0F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119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86962" y="2356338"/>
            <a:ext cx="95396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es el marco conceptual?</a:t>
            </a:r>
            <a:endParaRPr lang="es-PE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PE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marco conceptual es la recopilación, sistematización y exposición de los conceptos fundamentales para el desarrollo de una investigación.</a:t>
            </a:r>
          </a:p>
          <a:p>
            <a:endParaRPr lang="es-PE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PE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debemos definir o conceptualizar?</a:t>
            </a:r>
          </a:p>
          <a:p>
            <a:endParaRPr lang="es-PE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línea de investigación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propósito del estudio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población de estudio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variables del cuadro de variables</a:t>
            </a:r>
            <a:endParaRPr lang="es-E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8E341B6-40E7-4680-AA55-8C01D547820E}"/>
              </a:ext>
            </a:extLst>
          </p:cNvPr>
          <p:cNvSpPr/>
          <p:nvPr/>
        </p:nvSpPr>
        <p:spPr>
          <a:xfrm>
            <a:off x="5483945" y="6027426"/>
            <a:ext cx="360000" cy="360000"/>
          </a:xfrm>
          <a:prstGeom prst="ellipse">
            <a:avLst/>
          </a:prstGeom>
          <a:solidFill>
            <a:srgbClr val="E1B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9955E32-10C2-46EA-8D4C-3BA70270E815}"/>
              </a:ext>
            </a:extLst>
          </p:cNvPr>
          <p:cNvSpPr/>
          <p:nvPr/>
        </p:nvSpPr>
        <p:spPr>
          <a:xfrm>
            <a:off x="3885412" y="877999"/>
            <a:ext cx="4825360" cy="707886"/>
          </a:xfrm>
          <a:prstGeom prst="rect">
            <a:avLst/>
          </a:prstGeom>
          <a:solidFill>
            <a:srgbClr val="503903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Marco Conceptual</a:t>
            </a:r>
          </a:p>
        </p:txBody>
      </p:sp>
    </p:spTree>
    <p:extLst>
      <p:ext uri="{BB962C8B-B14F-4D97-AF65-F5344CB8AC3E}">
        <p14:creationId xmlns:p14="http://schemas.microsoft.com/office/powerpoint/2010/main" val="3521728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5D42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 Glosario de términos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9D9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Glosario de términos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chemeClr val="bg1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20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una Monografías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D87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Monografía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chemeClr val="bg1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19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 Glosario de términos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489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Revisión sistemática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chemeClr val="bg1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99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 Glosario de términos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735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Estado del arte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chemeClr val="bg1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9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86962" y="3404088"/>
            <a:ext cx="9539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precisa los puntos de vista del autor, no debe estar influenciado por su cultura o sus creencias.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debe ser discutido, debe ser consignado tal y como se encuentra en las fuentes de información.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marco teórico no es la razón de 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 el centro de equilibrio de un estudio, lo son sus resultados.</a:t>
            </a:r>
            <a:endParaRPr lang="es-E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90737E-BAF2-4E48-BF92-976BC80BD885}"/>
              </a:ext>
            </a:extLst>
          </p:cNvPr>
          <p:cNvSpPr/>
          <p:nvPr/>
        </p:nvSpPr>
        <p:spPr>
          <a:xfrm>
            <a:off x="3885412" y="877999"/>
            <a:ext cx="4825360" cy="707886"/>
          </a:xfrm>
          <a:prstGeom prst="rect">
            <a:avLst/>
          </a:prstGeom>
          <a:solidFill>
            <a:srgbClr val="503903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Marco Conceptual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9EB4AEE-E3A6-D91B-7459-EEF19982FB3C}"/>
              </a:ext>
            </a:extLst>
          </p:cNvPr>
          <p:cNvGrpSpPr/>
          <p:nvPr/>
        </p:nvGrpSpPr>
        <p:grpSpPr>
          <a:xfrm>
            <a:off x="2027501" y="5949788"/>
            <a:ext cx="8136998" cy="360000"/>
            <a:chOff x="2027501" y="6027426"/>
            <a:chExt cx="8136998" cy="360000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E90D22BC-E304-4E8A-2209-1B92617AA4EA}"/>
                </a:ext>
              </a:extLst>
            </p:cNvPr>
            <p:cNvSpPr/>
            <p:nvPr/>
          </p:nvSpPr>
          <p:spPr>
            <a:xfrm>
              <a:off x="2027501" y="6027426"/>
              <a:ext cx="360000" cy="360000"/>
            </a:xfrm>
            <a:prstGeom prst="ellipse">
              <a:avLst/>
            </a:prstGeom>
            <a:solidFill>
              <a:srgbClr val="8AA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2C8C3FD2-2E11-A9E4-9855-8C2926FBD963}"/>
                </a:ext>
              </a:extLst>
            </p:cNvPr>
            <p:cNvSpPr/>
            <p:nvPr/>
          </p:nvSpPr>
          <p:spPr>
            <a:xfrm>
              <a:off x="2891612" y="6027426"/>
              <a:ext cx="360000" cy="360000"/>
            </a:xfrm>
            <a:prstGeom prst="ellipse">
              <a:avLst/>
            </a:prstGeom>
            <a:solidFill>
              <a:srgbClr val="D87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1D0F7894-DAF3-E323-D0A7-160B068C555F}"/>
                </a:ext>
              </a:extLst>
            </p:cNvPr>
            <p:cNvSpPr/>
            <p:nvPr/>
          </p:nvSpPr>
          <p:spPr>
            <a:xfrm>
              <a:off x="3755723" y="6027426"/>
              <a:ext cx="360000" cy="360000"/>
            </a:xfrm>
            <a:prstGeom prst="ellipse">
              <a:avLst/>
            </a:prstGeom>
            <a:solidFill>
              <a:srgbClr val="49494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29AD794-681C-552A-89AC-39F2269FC1BF}"/>
                </a:ext>
              </a:extLst>
            </p:cNvPr>
            <p:cNvSpPr/>
            <p:nvPr/>
          </p:nvSpPr>
          <p:spPr>
            <a:xfrm>
              <a:off x="4619834" y="6027426"/>
              <a:ext cx="360000" cy="360000"/>
            </a:xfrm>
            <a:prstGeom prst="ellipse">
              <a:avLst/>
            </a:prstGeom>
            <a:solidFill>
              <a:srgbClr val="CE6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E17AE98-47C6-52E3-9B36-2AF5C52A38A7}"/>
                </a:ext>
              </a:extLst>
            </p:cNvPr>
            <p:cNvSpPr/>
            <p:nvPr/>
          </p:nvSpPr>
          <p:spPr>
            <a:xfrm>
              <a:off x="5483945" y="6027426"/>
              <a:ext cx="360000" cy="360000"/>
            </a:xfrm>
            <a:prstGeom prst="ellipse">
              <a:avLst/>
            </a:prstGeom>
            <a:solidFill>
              <a:srgbClr val="E1B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C233630-D62A-D5C6-8065-76ECEF0DBB1D}"/>
                </a:ext>
              </a:extLst>
            </p:cNvPr>
            <p:cNvSpPr/>
            <p:nvPr/>
          </p:nvSpPr>
          <p:spPr>
            <a:xfrm>
              <a:off x="6348056" y="6027426"/>
              <a:ext cx="360000" cy="360000"/>
            </a:xfrm>
            <a:prstGeom prst="ellipse">
              <a:avLst/>
            </a:prstGeom>
            <a:solidFill>
              <a:srgbClr val="489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282AE3C-1A9D-FB63-5CAB-A68709FCA11E}"/>
                </a:ext>
              </a:extLst>
            </p:cNvPr>
            <p:cNvSpPr/>
            <p:nvPr/>
          </p:nvSpPr>
          <p:spPr>
            <a:xfrm>
              <a:off x="7212167" y="6027426"/>
              <a:ext cx="360000" cy="360000"/>
            </a:xfrm>
            <a:prstGeom prst="ellipse">
              <a:avLst/>
            </a:prstGeom>
            <a:solidFill>
              <a:srgbClr val="7D5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33BDD916-A2D9-FF55-B334-C932E435A82D}"/>
                </a:ext>
              </a:extLst>
            </p:cNvPr>
            <p:cNvSpPr/>
            <p:nvPr/>
          </p:nvSpPr>
          <p:spPr>
            <a:xfrm>
              <a:off x="8076278" y="6027426"/>
              <a:ext cx="360000" cy="360000"/>
            </a:xfrm>
            <a:prstGeom prst="ellipse">
              <a:avLst/>
            </a:prstGeom>
            <a:solidFill>
              <a:srgbClr val="735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DA407B90-B39B-A17D-53A7-96B37F81FDC0}"/>
                </a:ext>
              </a:extLst>
            </p:cNvPr>
            <p:cNvSpPr/>
            <p:nvPr/>
          </p:nvSpPr>
          <p:spPr>
            <a:xfrm>
              <a:off x="8940389" y="6027426"/>
              <a:ext cx="360000" cy="360000"/>
            </a:xfrm>
            <a:prstGeom prst="ellipse">
              <a:avLst/>
            </a:prstGeom>
            <a:solidFill>
              <a:srgbClr val="A88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ADF8CE9-0781-AC87-A060-99C11755491D}"/>
                </a:ext>
              </a:extLst>
            </p:cNvPr>
            <p:cNvSpPr/>
            <p:nvPr/>
          </p:nvSpPr>
          <p:spPr>
            <a:xfrm>
              <a:off x="9804499" y="6027426"/>
              <a:ext cx="360000" cy="360000"/>
            </a:xfrm>
            <a:prstGeom prst="ellipse">
              <a:avLst/>
            </a:prstGeom>
            <a:solidFill>
              <a:srgbClr val="3F8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13930973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039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97AD470-422E-4693-9D82-9C5D45894CAF}"/>
              </a:ext>
            </a:extLst>
          </p:cNvPr>
          <p:cNvSpPr/>
          <p:nvPr/>
        </p:nvSpPr>
        <p:spPr>
          <a:xfrm>
            <a:off x="3173684" y="697024"/>
            <a:ext cx="6248827" cy="707886"/>
          </a:xfrm>
          <a:prstGeom prst="rect">
            <a:avLst/>
          </a:prstGeom>
          <a:solidFill>
            <a:srgbClr val="E1B13E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Fuentes de información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D125EB5-73CC-4FBF-8E7A-503158F7A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119304"/>
              </p:ext>
            </p:extLst>
          </p:nvPr>
        </p:nvGraphicFramePr>
        <p:xfrm>
          <a:off x="647700" y="1966281"/>
          <a:ext cx="10896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484">
                  <a:extLst>
                    <a:ext uri="{9D8B030D-6E8A-4147-A177-3AD203B41FA5}">
                      <a16:colId xmlns:a16="http://schemas.microsoft.com/office/drawing/2014/main" val="659764125"/>
                    </a:ext>
                  </a:extLst>
                </a:gridCol>
                <a:gridCol w="5863318">
                  <a:extLst>
                    <a:ext uri="{9D8B030D-6E8A-4147-A177-3AD203B41FA5}">
                      <a16:colId xmlns:a16="http://schemas.microsoft.com/office/drawing/2014/main" val="1336119758"/>
                    </a:ext>
                  </a:extLst>
                </a:gridCol>
                <a:gridCol w="1532335">
                  <a:extLst>
                    <a:ext uri="{9D8B030D-6E8A-4147-A177-3AD203B41FA5}">
                      <a16:colId xmlns:a16="http://schemas.microsoft.com/office/drawing/2014/main" val="2743963824"/>
                    </a:ext>
                  </a:extLst>
                </a:gridCol>
                <a:gridCol w="1617463">
                  <a:extLst>
                    <a:ext uri="{9D8B030D-6E8A-4147-A177-3AD203B41FA5}">
                      <a16:colId xmlns:a16="http://schemas.microsoft.com/office/drawing/2014/main" val="360398399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Fuentes de información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Características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Marco conceptual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Antecedentes investigativos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51488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Primarias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 trabajos de investigación que acompañan sus resultados con el método con el que fueron obtenidos.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Ejemplo: 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Artículo científico, Tesis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68242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Secundarias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 compilaciones de fuentes primarias, de modo que su contenido debe estar debidamente citado y referenciado.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Ejemplo: 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Texto universitario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90909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Terciarias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 publicaciones con información resumida, filtrada o compilada, contienen la opinión del autor.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Ejemplo:  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Artículo de opinión.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255702"/>
                  </a:ext>
                </a:extLst>
              </a:tr>
            </a:tbl>
          </a:graphicData>
        </a:graphic>
      </p:graphicFrame>
      <p:pic>
        <p:nvPicPr>
          <p:cNvPr id="9" name="Gráfico 8" descr="Marca de verificación">
            <a:extLst>
              <a:ext uri="{FF2B5EF4-FFF2-40B4-BE49-F238E27FC236}">
                <a16:creationId xmlns:a16="http://schemas.microsoft.com/office/drawing/2014/main" id="{C1FA6CB4-2967-4C2C-B148-337973CD5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1967" y="3369079"/>
            <a:ext cx="409575" cy="409575"/>
          </a:xfrm>
          <a:prstGeom prst="rect">
            <a:avLst/>
          </a:prstGeom>
        </p:spPr>
      </p:pic>
      <p:pic>
        <p:nvPicPr>
          <p:cNvPr id="11" name="Gráfico 10" descr="Cerrar">
            <a:extLst>
              <a:ext uri="{FF2B5EF4-FFF2-40B4-BE49-F238E27FC236}">
                <a16:creationId xmlns:a16="http://schemas.microsoft.com/office/drawing/2014/main" id="{210AD050-C08D-4F45-99D0-B42716BCB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966" y="4467794"/>
            <a:ext cx="409575" cy="409575"/>
          </a:xfrm>
          <a:prstGeom prst="rect">
            <a:avLst/>
          </a:prstGeom>
        </p:spPr>
      </p:pic>
      <p:pic>
        <p:nvPicPr>
          <p:cNvPr id="12" name="Gráfico 11" descr="Cerrar">
            <a:extLst>
              <a:ext uri="{FF2B5EF4-FFF2-40B4-BE49-F238E27FC236}">
                <a16:creationId xmlns:a16="http://schemas.microsoft.com/office/drawing/2014/main" id="{5179E9DC-3D03-4533-80FE-A10D85239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966" y="5554742"/>
            <a:ext cx="409575" cy="409575"/>
          </a:xfrm>
          <a:prstGeom prst="rect">
            <a:avLst/>
          </a:prstGeom>
        </p:spPr>
      </p:pic>
      <p:pic>
        <p:nvPicPr>
          <p:cNvPr id="13" name="Gráfico 12" descr="Marca de verificación">
            <a:extLst>
              <a:ext uri="{FF2B5EF4-FFF2-40B4-BE49-F238E27FC236}">
                <a16:creationId xmlns:a16="http://schemas.microsoft.com/office/drawing/2014/main" id="{71466566-2C8C-4DCE-A0FD-D865A0AFB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819" y="5554742"/>
            <a:ext cx="409575" cy="409575"/>
          </a:xfrm>
          <a:prstGeom prst="rect">
            <a:avLst/>
          </a:prstGeom>
        </p:spPr>
      </p:pic>
      <p:pic>
        <p:nvPicPr>
          <p:cNvPr id="14" name="Gráfico 13" descr="Marca de verificación">
            <a:extLst>
              <a:ext uri="{FF2B5EF4-FFF2-40B4-BE49-F238E27FC236}">
                <a16:creationId xmlns:a16="http://schemas.microsoft.com/office/drawing/2014/main" id="{86F3710E-9687-4B60-B631-14CF62D10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819" y="4480053"/>
            <a:ext cx="409575" cy="409575"/>
          </a:xfrm>
          <a:prstGeom prst="rect">
            <a:avLst/>
          </a:prstGeom>
        </p:spPr>
      </p:pic>
      <p:pic>
        <p:nvPicPr>
          <p:cNvPr id="15" name="Gráfico 14" descr="Marca de verificación">
            <a:extLst>
              <a:ext uri="{FF2B5EF4-FFF2-40B4-BE49-F238E27FC236}">
                <a16:creationId xmlns:a16="http://schemas.microsoft.com/office/drawing/2014/main" id="{C8C5FE06-5A7F-4F8A-99BB-6A01129E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4245" y="3388398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5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9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97AD470-422E-4693-9D82-9C5D45894CAF}"/>
              </a:ext>
            </a:extLst>
          </p:cNvPr>
          <p:cNvSpPr/>
          <p:nvPr/>
        </p:nvSpPr>
        <p:spPr>
          <a:xfrm>
            <a:off x="3173684" y="697024"/>
            <a:ext cx="6248827" cy="707886"/>
          </a:xfrm>
          <a:prstGeom prst="rect">
            <a:avLst/>
          </a:prstGeom>
          <a:solidFill>
            <a:srgbClr val="E1B13E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Fuentes de información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D125EB5-73CC-4FBF-8E7A-503158F7A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34681"/>
              </p:ext>
            </p:extLst>
          </p:nvPr>
        </p:nvGraphicFramePr>
        <p:xfrm>
          <a:off x="647700" y="1966281"/>
          <a:ext cx="10677525" cy="427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2100">
                  <a:extLst>
                    <a:ext uri="{9D8B030D-6E8A-4147-A177-3AD203B41FA5}">
                      <a16:colId xmlns:a16="http://schemas.microsoft.com/office/drawing/2014/main" val="1336119758"/>
                    </a:ext>
                  </a:extLst>
                </a:gridCol>
                <a:gridCol w="5305425">
                  <a:extLst>
                    <a:ext uri="{9D8B030D-6E8A-4147-A177-3AD203B41FA5}">
                      <a16:colId xmlns:a16="http://schemas.microsoft.com/office/drawing/2014/main" val="2743963824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Estilo Vancouver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Ejemplo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51488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Apellidos y nombres</a:t>
                      </a:r>
                      <a:endParaRPr lang="es-PE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68242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Título del trabajo de investigación</a:t>
                      </a:r>
                      <a:endParaRPr lang="es-PE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90909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lvl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PE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de la revista. Año; Volumen (Número):Páginas.</a:t>
                      </a:r>
                      <a:endParaRPr lang="es-PE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PE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Resumen</a:t>
                      </a:r>
                      <a:endParaRPr lang="es-PE" sz="16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55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76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9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97AD470-422E-4693-9D82-9C5D45894CAF}"/>
              </a:ext>
            </a:extLst>
          </p:cNvPr>
          <p:cNvSpPr/>
          <p:nvPr/>
        </p:nvSpPr>
        <p:spPr>
          <a:xfrm>
            <a:off x="3173684" y="877999"/>
            <a:ext cx="6248827" cy="707886"/>
          </a:xfrm>
          <a:prstGeom prst="rect">
            <a:avLst/>
          </a:prstGeom>
          <a:solidFill>
            <a:srgbClr val="E1B13E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Fuentes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41960597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40 Grupo"/>
          <p:cNvGrpSpPr>
            <a:grpSpLocks/>
          </p:cNvGrpSpPr>
          <p:nvPr/>
        </p:nvGrpSpPr>
        <p:grpSpPr bwMode="auto">
          <a:xfrm>
            <a:off x="5451577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71AA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9" name="46 Grupo"/>
          <p:cNvGrpSpPr>
            <a:grpSpLocks/>
          </p:cNvGrpSpPr>
          <p:nvPr/>
        </p:nvGrpSpPr>
        <p:grpSpPr bwMode="auto">
          <a:xfrm>
            <a:off x="5179275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E6AD2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12" name="49 Grupo"/>
          <p:cNvGrpSpPr>
            <a:grpSpLocks/>
          </p:cNvGrpSpPr>
          <p:nvPr/>
        </p:nvGrpSpPr>
        <p:grpSpPr bwMode="auto">
          <a:xfrm>
            <a:off x="4898154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C6B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15" name="52 Grupo"/>
          <p:cNvGrpSpPr>
            <a:grpSpLocks/>
          </p:cNvGrpSpPr>
          <p:nvPr/>
        </p:nvGrpSpPr>
        <p:grpSpPr bwMode="auto">
          <a:xfrm>
            <a:off x="4617036" y="4199489"/>
            <a:ext cx="3219264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38383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18" name="55 Grupo"/>
          <p:cNvGrpSpPr>
            <a:grpSpLocks/>
          </p:cNvGrpSpPr>
          <p:nvPr/>
        </p:nvGrpSpPr>
        <p:grpSpPr bwMode="auto">
          <a:xfrm>
            <a:off x="4335459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D685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21" name="58 Grupo"/>
          <p:cNvGrpSpPr>
            <a:grpSpLocks/>
          </p:cNvGrpSpPr>
          <p:nvPr/>
        </p:nvGrpSpPr>
        <p:grpSpPr bwMode="auto">
          <a:xfrm>
            <a:off x="4063865" y="5452891"/>
            <a:ext cx="4334673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9EB549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4173440" y="318552"/>
            <a:ext cx="4116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</a:rPr>
              <a:t>NIVELES DE LA INVESTIGACIÒN</a:t>
            </a:r>
          </a:p>
        </p:txBody>
      </p:sp>
      <p:sp>
        <p:nvSpPr>
          <p:cNvPr id="25" name="Flecha derecha 24"/>
          <p:cNvSpPr/>
          <p:nvPr/>
        </p:nvSpPr>
        <p:spPr>
          <a:xfrm rot="17659922">
            <a:off x="1396108" y="3238759"/>
            <a:ext cx="5616575" cy="969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0200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C88EA80C-852C-45F3-8D06-41932A7466B8}"/>
              </a:ext>
            </a:extLst>
          </p:cNvPr>
          <p:cNvSpPr/>
          <p:nvPr/>
        </p:nvSpPr>
        <p:spPr>
          <a:xfrm>
            <a:off x="3034121" y="712529"/>
            <a:ext cx="612379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rgbClr val="2C3E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¿CÓMO ELEGIR UNA LÍNEA DE INVESTIGACIÓN?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2084CE8-F420-4E5B-9289-140A64529149}"/>
              </a:ext>
            </a:extLst>
          </p:cNvPr>
          <p:cNvGrpSpPr/>
          <p:nvPr/>
        </p:nvGrpSpPr>
        <p:grpSpPr>
          <a:xfrm>
            <a:off x="3479851" y="1570968"/>
            <a:ext cx="5235532" cy="4445340"/>
            <a:chOff x="4093622" y="2118043"/>
            <a:chExt cx="4007865" cy="3402965"/>
          </a:xfrm>
        </p:grpSpPr>
        <p:graphicFrame>
          <p:nvGraphicFramePr>
            <p:cNvPr id="27" name="Diagrama 26">
              <a:extLst>
                <a:ext uri="{FF2B5EF4-FFF2-40B4-BE49-F238E27FC236}">
                  <a16:creationId xmlns:a16="http://schemas.microsoft.com/office/drawing/2014/main" id="{A014B721-E8C8-4CF6-A66F-1B1F19C0EBD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81494394"/>
                </p:ext>
              </p:extLst>
            </p:nvPr>
          </p:nvGraphicFramePr>
          <p:xfrm>
            <a:off x="4518660" y="2304733"/>
            <a:ext cx="3145790" cy="30365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8" name="Cuadro de texto 27">
              <a:extLst>
                <a:ext uri="{FF2B5EF4-FFF2-40B4-BE49-F238E27FC236}">
                  <a16:creationId xmlns:a16="http://schemas.microsoft.com/office/drawing/2014/main" id="{33A163D2-9780-4DF4-904A-07CEBFBF7391}"/>
                </a:ext>
              </a:extLst>
            </p:cNvPr>
            <p:cNvSpPr txBox="1"/>
            <p:nvPr/>
          </p:nvSpPr>
          <p:spPr>
            <a:xfrm>
              <a:off x="5555615" y="2118043"/>
              <a:ext cx="1023620" cy="3816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PE" sz="1200" dirty="0"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1. El tema que más te gusta</a:t>
              </a:r>
            </a:p>
          </p:txBody>
        </p:sp>
        <p:sp>
          <p:nvSpPr>
            <p:cNvPr id="29" name="Cuadro de texto 28">
              <a:extLst>
                <a:ext uri="{FF2B5EF4-FFF2-40B4-BE49-F238E27FC236}">
                  <a16:creationId xmlns:a16="http://schemas.microsoft.com/office/drawing/2014/main" id="{C80BBBC9-753E-4F77-BE4F-C755EDEED61B}"/>
                </a:ext>
              </a:extLst>
            </p:cNvPr>
            <p:cNvSpPr txBox="1"/>
            <p:nvPr/>
          </p:nvSpPr>
          <p:spPr>
            <a:xfrm>
              <a:off x="4093622" y="3582353"/>
              <a:ext cx="979805" cy="39560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PE" sz="1200" dirty="0">
                  <a:solidFill>
                    <a:srgbClr val="2C3E0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2. Lo que más dominas</a:t>
              </a:r>
            </a:p>
          </p:txBody>
        </p:sp>
        <p:sp>
          <p:nvSpPr>
            <p:cNvPr id="30" name="Cuadro de texto 29">
              <a:extLst>
                <a:ext uri="{FF2B5EF4-FFF2-40B4-BE49-F238E27FC236}">
                  <a16:creationId xmlns:a16="http://schemas.microsoft.com/office/drawing/2014/main" id="{4F4F9F6E-070D-44C0-8CA0-CD532A7D4F18}"/>
                </a:ext>
              </a:extLst>
            </p:cNvPr>
            <p:cNvSpPr txBox="1"/>
            <p:nvPr/>
          </p:nvSpPr>
          <p:spPr>
            <a:xfrm>
              <a:off x="7024325" y="3582353"/>
              <a:ext cx="1077162" cy="39560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PE" sz="1200" dirty="0">
                  <a:solidFill>
                    <a:srgbClr val="2C3E0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3. Tus pacientes 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PE" sz="1200" dirty="0">
                  <a:solidFill>
                    <a:srgbClr val="2C3E01"/>
                  </a:solidFill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necesitan</a:t>
              </a:r>
            </a:p>
          </p:txBody>
        </p:sp>
        <p:sp>
          <p:nvSpPr>
            <p:cNvPr id="31" name="Cuadro de texto 30">
              <a:extLst>
                <a:ext uri="{FF2B5EF4-FFF2-40B4-BE49-F238E27FC236}">
                  <a16:creationId xmlns:a16="http://schemas.microsoft.com/office/drawing/2014/main" id="{8A8ECD4C-DB0F-42D4-8C51-2DE86DDD83B2}"/>
                </a:ext>
              </a:extLst>
            </p:cNvPr>
            <p:cNvSpPr txBox="1"/>
            <p:nvPr/>
          </p:nvSpPr>
          <p:spPr>
            <a:xfrm>
              <a:off x="5568950" y="5112068"/>
              <a:ext cx="1002030" cy="40894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PE" sz="1200" dirty="0"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4. Lo que te redituará más</a:t>
              </a:r>
            </a:p>
          </p:txBody>
        </p:sp>
        <p:sp>
          <p:nvSpPr>
            <p:cNvPr id="32" name="Cuadro de texto 31">
              <a:extLst>
                <a:ext uri="{FF2B5EF4-FFF2-40B4-BE49-F238E27FC236}">
                  <a16:creationId xmlns:a16="http://schemas.microsoft.com/office/drawing/2014/main" id="{FA0673C7-2007-4774-B120-FEC09089CF81}"/>
                </a:ext>
              </a:extLst>
            </p:cNvPr>
            <p:cNvSpPr txBox="1"/>
            <p:nvPr/>
          </p:nvSpPr>
          <p:spPr>
            <a:xfrm>
              <a:off x="5603240" y="3584258"/>
              <a:ext cx="979805" cy="39560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PE" sz="1200" dirty="0">
                  <a:effectLst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5. Tu línea de investigación</a:t>
              </a:r>
            </a:p>
          </p:txBody>
        </p:sp>
      </p:grpSp>
      <p:sp>
        <p:nvSpPr>
          <p:cNvPr id="33" name="Cuadro de texto 64">
            <a:extLst>
              <a:ext uri="{FF2B5EF4-FFF2-40B4-BE49-F238E27FC236}">
                <a16:creationId xmlns:a16="http://schemas.microsoft.com/office/drawing/2014/main" id="{EB379B9D-FC53-434D-BA85-1AEFA684FBD8}"/>
              </a:ext>
            </a:extLst>
          </p:cNvPr>
          <p:cNvSpPr txBox="1"/>
          <p:nvPr/>
        </p:nvSpPr>
        <p:spPr>
          <a:xfrm>
            <a:off x="4698770" y="2575938"/>
            <a:ext cx="75311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Cuadro de texto 65">
            <a:extLst>
              <a:ext uri="{FF2B5EF4-FFF2-40B4-BE49-F238E27FC236}">
                <a16:creationId xmlns:a16="http://schemas.microsoft.com/office/drawing/2014/main" id="{1DAFC36A-ACFA-468B-8375-529858AD7159}"/>
              </a:ext>
            </a:extLst>
          </p:cNvPr>
          <p:cNvSpPr txBox="1"/>
          <p:nvPr/>
        </p:nvSpPr>
        <p:spPr>
          <a:xfrm>
            <a:off x="6740122" y="2575938"/>
            <a:ext cx="75311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Misión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Cuadro de texto 66">
            <a:extLst>
              <a:ext uri="{FF2B5EF4-FFF2-40B4-BE49-F238E27FC236}">
                <a16:creationId xmlns:a16="http://schemas.microsoft.com/office/drawing/2014/main" id="{ED2EFA3D-5175-4204-83EA-4E1E72EB4613}"/>
              </a:ext>
            </a:extLst>
          </p:cNvPr>
          <p:cNvSpPr txBox="1"/>
          <p:nvPr/>
        </p:nvSpPr>
        <p:spPr>
          <a:xfrm>
            <a:off x="4566346" y="4649778"/>
            <a:ext cx="84074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Cuadro de texto 67">
            <a:extLst>
              <a:ext uri="{FF2B5EF4-FFF2-40B4-BE49-F238E27FC236}">
                <a16:creationId xmlns:a16="http://schemas.microsoft.com/office/drawing/2014/main" id="{53430EDD-5FC1-4555-88A3-0CE0BF156439}"/>
              </a:ext>
            </a:extLst>
          </p:cNvPr>
          <p:cNvSpPr txBox="1"/>
          <p:nvPr/>
        </p:nvSpPr>
        <p:spPr>
          <a:xfrm>
            <a:off x="6726836" y="4649778"/>
            <a:ext cx="84074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Vocación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7" name="Gráfico 1">
            <a:extLst>
              <a:ext uri="{FF2B5EF4-FFF2-40B4-BE49-F238E27FC236}">
                <a16:creationId xmlns:a16="http://schemas.microsoft.com/office/drawing/2014/main" id="{98F95DEC-5630-4D44-8C16-B3013F5EECE4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2C3E01"/>
          </a:solidFill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1649848A-65DA-490E-96BB-BE4F08F85308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7D4858EA-90E7-4DC9-B602-1620BB24E4D6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DAC14D39-EA27-46D8-97B1-044D0EDD17E4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1A527DA-316B-49FF-9127-DB41A171305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4ABB22CB-6F6E-439B-B307-95A01D1E8BC0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43B38C43-50CD-4881-991D-BA952F0CD07D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2CA288E8-63C2-4281-9357-410B2AF8194C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2C1ABCE7-9F0D-4B44-B7ED-411281062A88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F6AFC7B8-8A6F-487E-B756-1D1E310833C0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5409CFC7-299D-4817-A06F-B489F89DDD1B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A628B6AA-F766-4F18-BA75-A84EFA6A4517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7808B953-1ACB-4D8E-B84B-9521511EFD3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980EE8CA-C20D-45FF-BFC0-D0217E7D6E53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9EBD47A9-60DD-4741-9D41-696C73A22217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778D9411-A390-4C2F-B291-7960E879C70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623FD9A2-2856-498A-986F-6DA44843D275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452608F5-5680-4DFE-9C58-E345853643AF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7A0C329A-19E0-43E2-A9E5-9DBE95045722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056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9BCAFA-FCBB-4AA8-B733-AAAD7C0CD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37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05A19B-A5E7-4FE5-885A-737B845BA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303250"/>
              </p:ext>
            </p:extLst>
          </p:nvPr>
        </p:nvGraphicFramePr>
        <p:xfrm>
          <a:off x="2032000" y="1476375"/>
          <a:ext cx="8128000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áfico 1">
            <a:extLst>
              <a:ext uri="{FF2B5EF4-FFF2-40B4-BE49-F238E27FC236}">
                <a16:creationId xmlns:a16="http://schemas.microsoft.com/office/drawing/2014/main" id="{345301EB-4AEC-442D-BAB7-2F95E95A3AB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70134DE-BF0A-4BB3-93EB-CE6E921A4B4E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9600D6-3D36-449A-889B-9C4D7B32BAA2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86DFDEB-3F88-4319-BD08-04AA7D6CA535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D96B7E4-D85B-4BCF-8451-60CB847B8B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ED5B46D-44FC-480D-AAF4-40FFE564A6C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5758DFA5-EAE6-4305-AEA2-7E97D663A90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72B88F0-B1DD-4F2F-AFC6-A7F01716846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9804640-F92B-422D-9562-20CB4DA4B3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37883EAC-CE66-4F75-A1AC-DBEB9CBEE8B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4DF2518-4C10-4D92-A5CF-0AAB6CC472D1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611806AF-7264-47CB-ADBA-AFF137416D1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D9F784A-A695-4069-83F3-26ED6DB229C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B03C90D-B963-489C-9866-6DC4CE77AB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CBFEF62-A952-44F2-A19C-935DBB8C294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F08EDB0-E445-48FA-A3B7-79F4D9E7902B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25E2398-98D3-4195-A700-412D1F09724E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6B72510-75E1-4F95-821B-9BCB3FE9F55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41BD8B-7D0B-4FBC-A396-E428D304E5D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3821185" y="712529"/>
            <a:ext cx="45496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ANÁLISIS ESTADÍSTICO DE LOS DATOS</a:t>
            </a:r>
          </a:p>
        </p:txBody>
      </p:sp>
    </p:spTree>
    <p:extLst>
      <p:ext uri="{BB962C8B-B14F-4D97-AF65-F5344CB8AC3E}">
        <p14:creationId xmlns:p14="http://schemas.microsoft.com/office/powerpoint/2010/main" val="1063484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869798" y="1670061"/>
            <a:ext cx="6452407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HIPÓTESIS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745D399-FEBF-4936-8E29-0E79B00ACC9F}"/>
              </a:ext>
            </a:extLst>
          </p:cNvPr>
          <p:cNvSpPr/>
          <p:nvPr/>
        </p:nvSpPr>
        <p:spPr>
          <a:xfrm>
            <a:off x="6348056" y="5949788"/>
            <a:ext cx="360000" cy="360000"/>
          </a:xfrm>
          <a:prstGeom prst="ellipse">
            <a:avLst/>
          </a:prstGeom>
          <a:solidFill>
            <a:srgbClr val="489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233295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2" y="2541641"/>
            <a:ext cx="2673856" cy="2673856"/>
          </a:xfrm>
          <a:prstGeom prst="rect">
            <a:avLst/>
          </a:prstGeom>
        </p:spPr>
      </p:pic>
      <p:grpSp>
        <p:nvGrpSpPr>
          <p:cNvPr id="23" name="6 Grupo">
            <a:extLst>
              <a:ext uri="{FF2B5EF4-FFF2-40B4-BE49-F238E27FC236}">
                <a16:creationId xmlns:a16="http://schemas.microsoft.com/office/drawing/2014/main" id="{62E23061-8985-4AB0-A05F-D1F98BFD0D41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chemeClr val="bg1"/>
          </a:solidFill>
        </p:grpSpPr>
        <p:sp>
          <p:nvSpPr>
            <p:cNvPr id="24" name="7 Rectángulo redondeado">
              <a:extLst>
                <a:ext uri="{FF2B5EF4-FFF2-40B4-BE49-F238E27FC236}">
                  <a16:creationId xmlns:a16="http://schemas.microsoft.com/office/drawing/2014/main" id="{0CECAA5A-C934-417C-A68D-A80D27962F38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8 Rectángulo">
              <a:extLst>
                <a:ext uri="{FF2B5EF4-FFF2-40B4-BE49-F238E27FC236}">
                  <a16:creationId xmlns:a16="http://schemas.microsoft.com/office/drawing/2014/main" id="{32AC3E30-20D4-4B81-9C82-A36523DAA6A0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26" name="9 Grupo">
            <a:extLst>
              <a:ext uri="{FF2B5EF4-FFF2-40B4-BE49-F238E27FC236}">
                <a16:creationId xmlns:a16="http://schemas.microsoft.com/office/drawing/2014/main" id="{7C2DAE99-2513-4B92-B785-986B7B551F54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27" name="10 Rectángulo redondeado">
              <a:extLst>
                <a:ext uri="{FF2B5EF4-FFF2-40B4-BE49-F238E27FC236}">
                  <a16:creationId xmlns:a16="http://schemas.microsoft.com/office/drawing/2014/main" id="{D7BA8F42-58F4-4656-940D-CD11776A40F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11 Rectángulo">
              <a:extLst>
                <a:ext uri="{FF2B5EF4-FFF2-40B4-BE49-F238E27FC236}">
                  <a16:creationId xmlns:a16="http://schemas.microsoft.com/office/drawing/2014/main" id="{C3F93A44-7E26-40BB-8E98-2A46391267E9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29" name="12 Grupo">
            <a:extLst>
              <a:ext uri="{FF2B5EF4-FFF2-40B4-BE49-F238E27FC236}">
                <a16:creationId xmlns:a16="http://schemas.microsoft.com/office/drawing/2014/main" id="{DDE50770-2ACB-4A25-A296-369A5D38E0D3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0" name="13 Rectángulo redondeado">
              <a:extLst>
                <a:ext uri="{FF2B5EF4-FFF2-40B4-BE49-F238E27FC236}">
                  <a16:creationId xmlns:a16="http://schemas.microsoft.com/office/drawing/2014/main" id="{5F9EC93E-7C32-42BF-B88F-2525A7652E89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14 Rectángulo">
              <a:extLst>
                <a:ext uri="{FF2B5EF4-FFF2-40B4-BE49-F238E27FC236}">
                  <a16:creationId xmlns:a16="http://schemas.microsoft.com/office/drawing/2014/main" id="{92685886-6BFB-4E7D-8475-4E08DE5DA32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2" name="15 Grupo">
            <a:extLst>
              <a:ext uri="{FF2B5EF4-FFF2-40B4-BE49-F238E27FC236}">
                <a16:creationId xmlns:a16="http://schemas.microsoft.com/office/drawing/2014/main" id="{54D25F92-84E3-4F39-B839-2C60A44FD10D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3" name="16 Rectángulo redondeado">
              <a:extLst>
                <a:ext uri="{FF2B5EF4-FFF2-40B4-BE49-F238E27FC236}">
                  <a16:creationId xmlns:a16="http://schemas.microsoft.com/office/drawing/2014/main" id="{EA9279FD-A0A7-4036-8579-7057CE895007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17 Rectángulo">
              <a:extLst>
                <a:ext uri="{FF2B5EF4-FFF2-40B4-BE49-F238E27FC236}">
                  <a16:creationId xmlns:a16="http://schemas.microsoft.com/office/drawing/2014/main" id="{2F8001E5-9AAC-43AF-A8C3-A1280A4E1878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5" name="18 Grupo">
            <a:extLst>
              <a:ext uri="{FF2B5EF4-FFF2-40B4-BE49-F238E27FC236}">
                <a16:creationId xmlns:a16="http://schemas.microsoft.com/office/drawing/2014/main" id="{793EFDC6-E20F-4FFD-892A-7A15207B54C1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6" name="20 Rectángulo redondeado">
              <a:extLst>
                <a:ext uri="{FF2B5EF4-FFF2-40B4-BE49-F238E27FC236}">
                  <a16:creationId xmlns:a16="http://schemas.microsoft.com/office/drawing/2014/main" id="{7A320FD3-ACA7-45E0-B9BF-738D8FD6DDD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21 Rectángulo">
              <a:extLst>
                <a:ext uri="{FF2B5EF4-FFF2-40B4-BE49-F238E27FC236}">
                  <a16:creationId xmlns:a16="http://schemas.microsoft.com/office/drawing/2014/main" id="{B4BA46DA-E2CB-421F-A96F-653417FA8D3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39" name="Gráfico 1">
            <a:extLst>
              <a:ext uri="{FF2B5EF4-FFF2-40B4-BE49-F238E27FC236}">
                <a16:creationId xmlns:a16="http://schemas.microsoft.com/office/drawing/2014/main" id="{BEF05A0B-8E40-415A-9E88-FE653703A62F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32CAB2C5-6700-46C1-A224-7A7AE455169D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281A112-530E-494C-B81B-6A9D02972887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0454DB4D-4847-432E-A046-B0C4711E0E1B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44A4F716-ABC2-40B0-A0DB-6BE8503D6195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46910FEB-8D6D-4257-A172-30AB60F4C28B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9287DD30-014A-4519-94CE-B85E84D4DEC8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0CBCE873-46F0-404C-9076-1742C5CA4102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4A440103-766D-410A-AA19-C99045EF4141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7FD3575-B3F4-4C33-B251-40E0BB9A402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5DD64C05-538F-47C1-86BA-807636AA3758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FCB1A85C-C8BB-409F-9128-6CF45208412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E4919221-0D69-4B8A-BCE4-1D7CB4BE896B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54E3BE90-7840-4AB4-AB3C-43BBD582AE2E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144E1F2C-6263-4B5C-97DF-FCB233349BBA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8E3AB81-22CE-47D9-95CC-0CC1A6A78C4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34ADE451-3C8B-4BB5-9487-3A44F63F353C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86DC0982-64BB-46B9-9790-56E834FFE575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D3D1373F-EDAD-49E1-B660-88D1DFE7FB20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E137801-7FA8-414C-867A-03C5C837FF4E}"/>
              </a:ext>
            </a:extLst>
          </p:cNvPr>
          <p:cNvSpPr/>
          <p:nvPr/>
        </p:nvSpPr>
        <p:spPr>
          <a:xfrm>
            <a:off x="3437793" y="1346022"/>
            <a:ext cx="5311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RITUAL DE LA SIGNIFICANCIA ESTADÍSTICA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D809FD-A5B8-4483-8CE6-C4B63808A8F4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</p:spTree>
    <p:extLst>
      <p:ext uri="{BB962C8B-B14F-4D97-AF65-F5344CB8AC3E}">
        <p14:creationId xmlns:p14="http://schemas.microsoft.com/office/powerpoint/2010/main" val="1506840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C38AD2AF-7FE1-4B19-9382-8A7554F11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2" y="2541641"/>
            <a:ext cx="2673856" cy="2673856"/>
          </a:xfrm>
          <a:prstGeom prst="rect">
            <a:avLst/>
          </a:prstGeom>
        </p:spPr>
      </p:pic>
      <p:grpSp>
        <p:nvGrpSpPr>
          <p:cNvPr id="28" name="6 Grupo">
            <a:extLst>
              <a:ext uri="{FF2B5EF4-FFF2-40B4-BE49-F238E27FC236}">
                <a16:creationId xmlns:a16="http://schemas.microsoft.com/office/drawing/2014/main" id="{21E2B81B-16D6-41DD-8734-66B010497786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rgbClr val="8BBC00"/>
          </a:solidFill>
        </p:grpSpPr>
        <p:sp>
          <p:nvSpPr>
            <p:cNvPr id="29" name="7 Rectángulo redondeado">
              <a:extLst>
                <a:ext uri="{FF2B5EF4-FFF2-40B4-BE49-F238E27FC236}">
                  <a16:creationId xmlns:a16="http://schemas.microsoft.com/office/drawing/2014/main" id="{1ECA8E26-B580-4C95-A52E-DE3C9A8B378C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8 Rectángulo">
              <a:extLst>
                <a:ext uri="{FF2B5EF4-FFF2-40B4-BE49-F238E27FC236}">
                  <a16:creationId xmlns:a16="http://schemas.microsoft.com/office/drawing/2014/main" id="{3AC25B6B-F6B1-4CF0-95C2-F6A0E489C3D4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31" name="9 Grupo">
            <a:extLst>
              <a:ext uri="{FF2B5EF4-FFF2-40B4-BE49-F238E27FC236}">
                <a16:creationId xmlns:a16="http://schemas.microsoft.com/office/drawing/2014/main" id="{A5509BC7-798A-4E7E-8CD1-E55234BE3470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2" name="10 Rectángulo redondeado">
              <a:extLst>
                <a:ext uri="{FF2B5EF4-FFF2-40B4-BE49-F238E27FC236}">
                  <a16:creationId xmlns:a16="http://schemas.microsoft.com/office/drawing/2014/main" id="{491583F7-539C-49E5-9710-D106E6F73BE6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11 Rectángulo">
              <a:extLst>
                <a:ext uri="{FF2B5EF4-FFF2-40B4-BE49-F238E27FC236}">
                  <a16:creationId xmlns:a16="http://schemas.microsoft.com/office/drawing/2014/main" id="{90373518-1E59-4F19-B2D9-7C0204FC12AB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34" name="12 Grupo">
            <a:extLst>
              <a:ext uri="{FF2B5EF4-FFF2-40B4-BE49-F238E27FC236}">
                <a16:creationId xmlns:a16="http://schemas.microsoft.com/office/drawing/2014/main" id="{22889443-1E2A-4FBF-9EFF-DC539FB1F9A0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5" name="13 Rectángulo redondeado">
              <a:extLst>
                <a:ext uri="{FF2B5EF4-FFF2-40B4-BE49-F238E27FC236}">
                  <a16:creationId xmlns:a16="http://schemas.microsoft.com/office/drawing/2014/main" id="{6435061C-D66D-4696-A39C-438D40E92C62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14 Rectángulo">
              <a:extLst>
                <a:ext uri="{FF2B5EF4-FFF2-40B4-BE49-F238E27FC236}">
                  <a16:creationId xmlns:a16="http://schemas.microsoft.com/office/drawing/2014/main" id="{EA438D30-1ABC-4275-A657-E6891124FE2E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7" name="15 Grupo">
            <a:extLst>
              <a:ext uri="{FF2B5EF4-FFF2-40B4-BE49-F238E27FC236}">
                <a16:creationId xmlns:a16="http://schemas.microsoft.com/office/drawing/2014/main" id="{80CEAF7B-C769-46FD-BBDA-0BA0F268DDED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8" name="16 Rectángulo redondeado">
              <a:extLst>
                <a:ext uri="{FF2B5EF4-FFF2-40B4-BE49-F238E27FC236}">
                  <a16:creationId xmlns:a16="http://schemas.microsoft.com/office/drawing/2014/main" id="{0739AC07-7FFF-4D7A-813F-C8664C203C9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17 Rectángulo">
              <a:extLst>
                <a:ext uri="{FF2B5EF4-FFF2-40B4-BE49-F238E27FC236}">
                  <a16:creationId xmlns:a16="http://schemas.microsoft.com/office/drawing/2014/main" id="{3AEC6B75-9A3A-4F81-A8EE-94B48BEDF7C0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40" name="18 Grupo">
            <a:extLst>
              <a:ext uri="{FF2B5EF4-FFF2-40B4-BE49-F238E27FC236}">
                <a16:creationId xmlns:a16="http://schemas.microsoft.com/office/drawing/2014/main" id="{C7875ACC-D252-4E7F-ACE6-291BC9BCC469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41" name="20 Rectángulo redondeado">
              <a:extLst>
                <a:ext uri="{FF2B5EF4-FFF2-40B4-BE49-F238E27FC236}">
                  <a16:creationId xmlns:a16="http://schemas.microsoft.com/office/drawing/2014/main" id="{75FD49B4-6E3F-44E7-90BF-D924C1B5925C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21 Rectángulo">
              <a:extLst>
                <a:ext uri="{FF2B5EF4-FFF2-40B4-BE49-F238E27FC236}">
                  <a16:creationId xmlns:a16="http://schemas.microsoft.com/office/drawing/2014/main" id="{A906B99F-1B23-4448-870D-B03643E9CF13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65" name="Gráfico 1">
            <a:extLst>
              <a:ext uri="{FF2B5EF4-FFF2-40B4-BE49-F238E27FC236}">
                <a16:creationId xmlns:a16="http://schemas.microsoft.com/office/drawing/2014/main" id="{509B7CA4-8F66-47D2-AB49-42EBEC376EE7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B2630482-6590-4D46-AB6C-E56039FA37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3D8D7C25-7C1F-48C7-BB1E-524A5F7FFCCB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C3C1BE58-4866-44D4-9661-14A6502E93E8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7DC4B22B-0BE4-4B98-8D7B-E857831F1DD5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AA0B0FCD-D403-4CC8-88AB-A25AE6575C6F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6725F6A7-1FA0-403B-BB4F-7C040956373A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D7E01CE3-763C-4AF3-9BE7-919705144139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CCC99FAB-62B8-4418-81C6-E93E5F88CF70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0352FEA6-389E-4500-B6EB-39F76222E19A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02177AE2-6EA4-430F-A4F2-B120BCA07465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9CD515DA-B9F5-4C5C-B937-3586099772FE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69810FAD-4539-49B8-B247-F8B48477B1B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709187DA-710B-4687-A55A-F6CCAF89985C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24250EE2-FD05-405D-B89F-BFF418FBA329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A0ED397D-4DDE-4018-A829-B233605425F4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A6F4DA0C-0A17-4E77-A327-F95C85D1BAB3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C70FDD10-67FC-4BC2-AB49-B63F52DF438C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800161CD-595A-4268-A451-1D53F8887B18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84" name="Rectángulo 83">
            <a:extLst>
              <a:ext uri="{FF2B5EF4-FFF2-40B4-BE49-F238E27FC236}">
                <a16:creationId xmlns:a16="http://schemas.microsoft.com/office/drawing/2014/main" id="{B1FFE891-0423-4A4F-9433-494F05C8911B}"/>
              </a:ext>
            </a:extLst>
          </p:cNvPr>
          <p:cNvSpPr/>
          <p:nvPr/>
        </p:nvSpPr>
        <p:spPr>
          <a:xfrm>
            <a:off x="7246112" y="1432738"/>
            <a:ext cx="4058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1. PLANTEAMIENTO DE HIPÓTESIS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F7B15BFF-1B07-4E84-8083-67C3E80517FF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D822800B-BC60-4A49-AEF7-EC399C17D0A1}"/>
              </a:ext>
            </a:extLst>
          </p:cNvPr>
          <p:cNvSpPr/>
          <p:nvPr/>
        </p:nvSpPr>
        <p:spPr>
          <a:xfrm>
            <a:off x="7333316" y="1878913"/>
            <a:ext cx="2737033" cy="646331"/>
          </a:xfrm>
          <a:prstGeom prst="rect">
            <a:avLst/>
          </a:prstGeom>
          <a:solidFill>
            <a:srgbClr val="8BBC00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Ho: Hipótesis Nula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H1: Hipótesis Alterna</a:t>
            </a:r>
          </a:p>
        </p:txBody>
      </p:sp>
    </p:spTree>
    <p:extLst>
      <p:ext uri="{BB962C8B-B14F-4D97-AF65-F5344CB8AC3E}">
        <p14:creationId xmlns:p14="http://schemas.microsoft.com/office/powerpoint/2010/main" val="23236320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1"/>
          <p:cNvSpPr txBox="1">
            <a:spLocks noChangeArrowheads="1"/>
          </p:cNvSpPr>
          <p:nvPr/>
        </p:nvSpPr>
        <p:spPr bwMode="auto">
          <a:xfrm>
            <a:off x="7638864" y="2810912"/>
            <a:ext cx="2606804" cy="461665"/>
          </a:xfrm>
          <a:prstGeom prst="rect">
            <a:avLst/>
          </a:prstGeom>
          <a:solidFill>
            <a:srgbClr val="FF9C0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Alfa = 5% = 0,05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7F6F4A6-40E8-45BF-AF0E-9B8B2D9D1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2" y="2541641"/>
            <a:ext cx="2673856" cy="2673856"/>
          </a:xfrm>
          <a:prstGeom prst="rect">
            <a:avLst/>
          </a:prstGeom>
        </p:spPr>
      </p:pic>
      <p:grpSp>
        <p:nvGrpSpPr>
          <p:cNvPr id="26" name="6 Grupo">
            <a:extLst>
              <a:ext uri="{FF2B5EF4-FFF2-40B4-BE49-F238E27FC236}">
                <a16:creationId xmlns:a16="http://schemas.microsoft.com/office/drawing/2014/main" id="{A533D02B-9189-403D-83D4-AEDCD4A80C96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chemeClr val="bg1"/>
          </a:solidFill>
        </p:grpSpPr>
        <p:sp>
          <p:nvSpPr>
            <p:cNvPr id="27" name="7 Rectángulo redondeado">
              <a:extLst>
                <a:ext uri="{FF2B5EF4-FFF2-40B4-BE49-F238E27FC236}">
                  <a16:creationId xmlns:a16="http://schemas.microsoft.com/office/drawing/2014/main" id="{65847343-8A38-40E0-9176-C89F937DBF3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8 Rectángulo">
              <a:extLst>
                <a:ext uri="{FF2B5EF4-FFF2-40B4-BE49-F238E27FC236}">
                  <a16:creationId xmlns:a16="http://schemas.microsoft.com/office/drawing/2014/main" id="{2FC26179-2BED-4A4A-9C69-74DFC451872D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29" name="9 Grupo">
            <a:extLst>
              <a:ext uri="{FF2B5EF4-FFF2-40B4-BE49-F238E27FC236}">
                <a16:creationId xmlns:a16="http://schemas.microsoft.com/office/drawing/2014/main" id="{E6FB78E4-F505-4E2B-B459-DAFADDAF39FB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rgbClr val="FF9C01"/>
          </a:solidFill>
        </p:grpSpPr>
        <p:sp>
          <p:nvSpPr>
            <p:cNvPr id="30" name="10 Rectángulo redondeado">
              <a:extLst>
                <a:ext uri="{FF2B5EF4-FFF2-40B4-BE49-F238E27FC236}">
                  <a16:creationId xmlns:a16="http://schemas.microsoft.com/office/drawing/2014/main" id="{3E5117BE-0E0C-4382-8372-57382264410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11 Rectángulo">
              <a:extLst>
                <a:ext uri="{FF2B5EF4-FFF2-40B4-BE49-F238E27FC236}">
                  <a16:creationId xmlns:a16="http://schemas.microsoft.com/office/drawing/2014/main" id="{B5F7E668-D2D5-45EA-89EA-0299C7E34720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32" name="12 Grupo">
            <a:extLst>
              <a:ext uri="{FF2B5EF4-FFF2-40B4-BE49-F238E27FC236}">
                <a16:creationId xmlns:a16="http://schemas.microsoft.com/office/drawing/2014/main" id="{E03D3B42-47A7-4435-9745-FC43D03367A7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3" name="13 Rectángulo redondeado">
              <a:extLst>
                <a:ext uri="{FF2B5EF4-FFF2-40B4-BE49-F238E27FC236}">
                  <a16:creationId xmlns:a16="http://schemas.microsoft.com/office/drawing/2014/main" id="{98DA40B9-D2FF-4288-A18C-46433E42B024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14 Rectángulo">
              <a:extLst>
                <a:ext uri="{FF2B5EF4-FFF2-40B4-BE49-F238E27FC236}">
                  <a16:creationId xmlns:a16="http://schemas.microsoft.com/office/drawing/2014/main" id="{3AF708CC-AFF3-439F-A854-A46DA89C2F9C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5" name="15 Grupo">
            <a:extLst>
              <a:ext uri="{FF2B5EF4-FFF2-40B4-BE49-F238E27FC236}">
                <a16:creationId xmlns:a16="http://schemas.microsoft.com/office/drawing/2014/main" id="{3478B430-F290-4A7C-8D66-8293DE5C4635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6" name="16 Rectángulo redondeado">
              <a:extLst>
                <a:ext uri="{FF2B5EF4-FFF2-40B4-BE49-F238E27FC236}">
                  <a16:creationId xmlns:a16="http://schemas.microsoft.com/office/drawing/2014/main" id="{2F40DC0D-C359-4DC0-86FD-7B4737F16501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17 Rectángulo">
              <a:extLst>
                <a:ext uri="{FF2B5EF4-FFF2-40B4-BE49-F238E27FC236}">
                  <a16:creationId xmlns:a16="http://schemas.microsoft.com/office/drawing/2014/main" id="{7AFF84C0-4730-466B-9E5A-DF417A16619E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8" name="18 Grupo">
            <a:extLst>
              <a:ext uri="{FF2B5EF4-FFF2-40B4-BE49-F238E27FC236}">
                <a16:creationId xmlns:a16="http://schemas.microsoft.com/office/drawing/2014/main" id="{C4EF98C3-C8CE-4CCE-B2DE-64F36456B3FB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9" name="20 Rectángulo redondeado">
              <a:extLst>
                <a:ext uri="{FF2B5EF4-FFF2-40B4-BE49-F238E27FC236}">
                  <a16:creationId xmlns:a16="http://schemas.microsoft.com/office/drawing/2014/main" id="{2E4A740A-BBE3-4BC4-B636-397AD7BA7861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21 Rectángulo">
              <a:extLst>
                <a:ext uri="{FF2B5EF4-FFF2-40B4-BE49-F238E27FC236}">
                  <a16:creationId xmlns:a16="http://schemas.microsoft.com/office/drawing/2014/main" id="{AF33CF6A-8E78-4143-8795-2F6BDA1F92FC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41" name="Gráfico 1">
            <a:extLst>
              <a:ext uri="{FF2B5EF4-FFF2-40B4-BE49-F238E27FC236}">
                <a16:creationId xmlns:a16="http://schemas.microsoft.com/office/drawing/2014/main" id="{34ABFBC8-77A6-444E-AB47-41E004757587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B2E2B55A-8B8C-44D7-971A-1ABB9CA36694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E546AD6-9CFE-4A72-B036-B8191B8FF77A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C7242ED-B62A-46B0-BA11-1BF013CF628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4AD293F-1BBE-492D-BB3F-C2784E2F1C32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F3EC4EF3-ED39-4450-9421-2A83C3D33603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E7473147-ACB5-484C-9EDE-02965C1DA6BA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9ADE25A-C652-45B3-B353-EAB4D7F8E188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F49F68B6-8D1E-4FA0-AF7B-EC455B5226A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932C2E44-ADA4-457E-86D6-ABAB0263CFD3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083AA51A-A610-4038-BECE-DAC0AF022F03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76A80210-83E7-485B-839F-0C3B4651B63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43A282D9-CBC6-40C2-BFB0-B3958BDE84BA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6BE0042-FB69-4F68-9619-4AEEFB9ECF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01038FD5-839D-4DC9-83D2-D2DCCE3C89C1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D6247F2-51C3-487F-9C25-AC455B9BB1C2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108596BC-A875-439F-B918-C7B3F9B7587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EC600B0E-D856-4395-B21C-0B651F323766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7E845ADB-1468-4757-8D2E-092308E93EF3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60" name="Rectángulo 59">
            <a:extLst>
              <a:ext uri="{FF2B5EF4-FFF2-40B4-BE49-F238E27FC236}">
                <a16:creationId xmlns:a16="http://schemas.microsoft.com/office/drawing/2014/main" id="{62AC2DC1-1A94-4660-B8B3-51F64F5C3649}"/>
              </a:ext>
            </a:extLst>
          </p:cNvPr>
          <p:cNvSpPr/>
          <p:nvPr/>
        </p:nvSpPr>
        <p:spPr>
          <a:xfrm>
            <a:off x="7543614" y="2301338"/>
            <a:ext cx="3301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2. NIVEL DE SIGNIFICANCIA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7803F37A-9F9E-42E1-85D5-475B814233E9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</p:spTree>
    <p:extLst>
      <p:ext uri="{BB962C8B-B14F-4D97-AF65-F5344CB8AC3E}">
        <p14:creationId xmlns:p14="http://schemas.microsoft.com/office/powerpoint/2010/main" val="18540021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2" y="2541641"/>
            <a:ext cx="2673856" cy="2673856"/>
          </a:xfrm>
          <a:prstGeom prst="rect">
            <a:avLst/>
          </a:prstGeom>
        </p:spPr>
      </p:pic>
      <p:grpSp>
        <p:nvGrpSpPr>
          <p:cNvPr id="23" name="6 Grupo">
            <a:extLst>
              <a:ext uri="{FF2B5EF4-FFF2-40B4-BE49-F238E27FC236}">
                <a16:creationId xmlns:a16="http://schemas.microsoft.com/office/drawing/2014/main" id="{62E23061-8985-4AB0-A05F-D1F98BFD0D41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chemeClr val="bg1"/>
          </a:solidFill>
        </p:grpSpPr>
        <p:sp>
          <p:nvSpPr>
            <p:cNvPr id="24" name="7 Rectángulo redondeado">
              <a:extLst>
                <a:ext uri="{FF2B5EF4-FFF2-40B4-BE49-F238E27FC236}">
                  <a16:creationId xmlns:a16="http://schemas.microsoft.com/office/drawing/2014/main" id="{0CECAA5A-C934-417C-A68D-A80D27962F38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8 Rectángulo">
              <a:extLst>
                <a:ext uri="{FF2B5EF4-FFF2-40B4-BE49-F238E27FC236}">
                  <a16:creationId xmlns:a16="http://schemas.microsoft.com/office/drawing/2014/main" id="{32AC3E30-20D4-4B81-9C82-A36523DAA6A0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26" name="9 Grupo">
            <a:extLst>
              <a:ext uri="{FF2B5EF4-FFF2-40B4-BE49-F238E27FC236}">
                <a16:creationId xmlns:a16="http://schemas.microsoft.com/office/drawing/2014/main" id="{7C2DAE99-2513-4B92-B785-986B7B551F54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27" name="10 Rectángulo redondeado">
              <a:extLst>
                <a:ext uri="{FF2B5EF4-FFF2-40B4-BE49-F238E27FC236}">
                  <a16:creationId xmlns:a16="http://schemas.microsoft.com/office/drawing/2014/main" id="{D7BA8F42-58F4-4656-940D-CD11776A40F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11 Rectángulo">
              <a:extLst>
                <a:ext uri="{FF2B5EF4-FFF2-40B4-BE49-F238E27FC236}">
                  <a16:creationId xmlns:a16="http://schemas.microsoft.com/office/drawing/2014/main" id="{C3F93A44-7E26-40BB-8E98-2A46391267E9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29" name="12 Grupo">
            <a:extLst>
              <a:ext uri="{FF2B5EF4-FFF2-40B4-BE49-F238E27FC236}">
                <a16:creationId xmlns:a16="http://schemas.microsoft.com/office/drawing/2014/main" id="{DDE50770-2ACB-4A25-A296-369A5D38E0D3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rgbClr val="FE7058"/>
          </a:solidFill>
        </p:grpSpPr>
        <p:sp>
          <p:nvSpPr>
            <p:cNvPr id="30" name="13 Rectángulo redondeado">
              <a:extLst>
                <a:ext uri="{FF2B5EF4-FFF2-40B4-BE49-F238E27FC236}">
                  <a16:creationId xmlns:a16="http://schemas.microsoft.com/office/drawing/2014/main" id="{5F9EC93E-7C32-42BF-B88F-2525A7652E89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14 Rectángulo">
              <a:extLst>
                <a:ext uri="{FF2B5EF4-FFF2-40B4-BE49-F238E27FC236}">
                  <a16:creationId xmlns:a16="http://schemas.microsoft.com/office/drawing/2014/main" id="{92685886-6BFB-4E7D-8475-4E08DE5DA32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2" name="15 Grupo">
            <a:extLst>
              <a:ext uri="{FF2B5EF4-FFF2-40B4-BE49-F238E27FC236}">
                <a16:creationId xmlns:a16="http://schemas.microsoft.com/office/drawing/2014/main" id="{54D25F92-84E3-4F39-B839-2C60A44FD10D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3" name="16 Rectángulo redondeado">
              <a:extLst>
                <a:ext uri="{FF2B5EF4-FFF2-40B4-BE49-F238E27FC236}">
                  <a16:creationId xmlns:a16="http://schemas.microsoft.com/office/drawing/2014/main" id="{EA9279FD-A0A7-4036-8579-7057CE895007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17 Rectángulo">
              <a:extLst>
                <a:ext uri="{FF2B5EF4-FFF2-40B4-BE49-F238E27FC236}">
                  <a16:creationId xmlns:a16="http://schemas.microsoft.com/office/drawing/2014/main" id="{2F8001E5-9AAC-43AF-A8C3-A1280A4E1878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5" name="18 Grupo">
            <a:extLst>
              <a:ext uri="{FF2B5EF4-FFF2-40B4-BE49-F238E27FC236}">
                <a16:creationId xmlns:a16="http://schemas.microsoft.com/office/drawing/2014/main" id="{793EFDC6-E20F-4FFD-892A-7A15207B54C1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6" name="20 Rectángulo redondeado">
              <a:extLst>
                <a:ext uri="{FF2B5EF4-FFF2-40B4-BE49-F238E27FC236}">
                  <a16:creationId xmlns:a16="http://schemas.microsoft.com/office/drawing/2014/main" id="{7A320FD3-ACA7-45E0-B9BF-738D8FD6DDD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21 Rectángulo">
              <a:extLst>
                <a:ext uri="{FF2B5EF4-FFF2-40B4-BE49-F238E27FC236}">
                  <a16:creationId xmlns:a16="http://schemas.microsoft.com/office/drawing/2014/main" id="{B4BA46DA-E2CB-421F-A96F-653417FA8D3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39" name="Gráfico 1">
            <a:extLst>
              <a:ext uri="{FF2B5EF4-FFF2-40B4-BE49-F238E27FC236}">
                <a16:creationId xmlns:a16="http://schemas.microsoft.com/office/drawing/2014/main" id="{BEF05A0B-8E40-415A-9E88-FE653703A62F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32CAB2C5-6700-46C1-A224-7A7AE455169D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281A112-530E-494C-B81B-6A9D02972887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0454DB4D-4847-432E-A046-B0C4711E0E1B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44A4F716-ABC2-40B0-A0DB-6BE8503D6195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46910FEB-8D6D-4257-A172-30AB60F4C28B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9287DD30-014A-4519-94CE-B85E84D4DEC8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0CBCE873-46F0-404C-9076-1742C5CA4102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4A440103-766D-410A-AA19-C99045EF4141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7FD3575-B3F4-4C33-B251-40E0BB9A402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5DD64C05-538F-47C1-86BA-807636AA3758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FCB1A85C-C8BB-409F-9128-6CF45208412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E4919221-0D69-4B8A-BCE4-1D7CB4BE896B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54E3BE90-7840-4AB4-AB3C-43BBD582AE2E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144E1F2C-6263-4B5C-97DF-FCB233349BBA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8E3AB81-22CE-47D9-95CC-0CC1A6A78C4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34ADE451-3C8B-4BB5-9487-3A44F63F353C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86DC0982-64BB-46B9-9790-56E834FFE575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D3D1373F-EDAD-49E1-B660-88D1DFE7FB20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E137801-7FA8-414C-867A-03C5C837FF4E}"/>
              </a:ext>
            </a:extLst>
          </p:cNvPr>
          <p:cNvSpPr/>
          <p:nvPr/>
        </p:nvSpPr>
        <p:spPr>
          <a:xfrm>
            <a:off x="8276256" y="4333360"/>
            <a:ext cx="2673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3. ELEGIR UNA PRUEBA ESTADÍSTICA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D809FD-A5B8-4483-8CE6-C4B63808A8F4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B211AF75-DC8E-4D5B-8519-75DC5EC82828}"/>
              </a:ext>
            </a:extLst>
          </p:cNvPr>
          <p:cNvSpPr/>
          <p:nvPr/>
        </p:nvSpPr>
        <p:spPr>
          <a:xfrm>
            <a:off x="8355420" y="4953070"/>
            <a:ext cx="2927406" cy="923330"/>
          </a:xfrm>
          <a:prstGeom prst="rect">
            <a:avLst/>
          </a:prstGeom>
          <a:solidFill>
            <a:srgbClr val="FE7058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X2 Cuadrado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 de Student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Correlación de Pearson</a:t>
            </a:r>
          </a:p>
        </p:txBody>
      </p:sp>
    </p:spTree>
    <p:extLst>
      <p:ext uri="{BB962C8B-B14F-4D97-AF65-F5344CB8AC3E}">
        <p14:creationId xmlns:p14="http://schemas.microsoft.com/office/powerpoint/2010/main" val="21656914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297658E0-EE67-4B69-A6D9-6080378D2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2" y="2541641"/>
            <a:ext cx="2673856" cy="2673856"/>
          </a:xfrm>
          <a:prstGeom prst="rect">
            <a:avLst/>
          </a:prstGeom>
        </p:spPr>
      </p:pic>
      <p:grpSp>
        <p:nvGrpSpPr>
          <p:cNvPr id="27" name="6 Grupo">
            <a:extLst>
              <a:ext uri="{FF2B5EF4-FFF2-40B4-BE49-F238E27FC236}">
                <a16:creationId xmlns:a16="http://schemas.microsoft.com/office/drawing/2014/main" id="{992B0923-3405-455B-B74F-E9F4528C837F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chemeClr val="bg1"/>
          </a:solidFill>
        </p:grpSpPr>
        <p:sp>
          <p:nvSpPr>
            <p:cNvPr id="28" name="7 Rectángulo redondeado">
              <a:extLst>
                <a:ext uri="{FF2B5EF4-FFF2-40B4-BE49-F238E27FC236}">
                  <a16:creationId xmlns:a16="http://schemas.microsoft.com/office/drawing/2014/main" id="{3B097ADB-7856-4BFA-8313-DCDD4B4C7E64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8 Rectángulo">
              <a:extLst>
                <a:ext uri="{FF2B5EF4-FFF2-40B4-BE49-F238E27FC236}">
                  <a16:creationId xmlns:a16="http://schemas.microsoft.com/office/drawing/2014/main" id="{423BA124-890E-4500-92ED-9CC8929A9662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30" name="9 Grupo">
            <a:extLst>
              <a:ext uri="{FF2B5EF4-FFF2-40B4-BE49-F238E27FC236}">
                <a16:creationId xmlns:a16="http://schemas.microsoft.com/office/drawing/2014/main" id="{4D19EE99-40B7-4A46-8C4E-0DC2721AFC47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1" name="10 Rectángulo redondeado">
              <a:extLst>
                <a:ext uri="{FF2B5EF4-FFF2-40B4-BE49-F238E27FC236}">
                  <a16:creationId xmlns:a16="http://schemas.microsoft.com/office/drawing/2014/main" id="{270966CB-41B8-4826-98A0-83A68EB8562E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11 Rectángulo">
              <a:extLst>
                <a:ext uri="{FF2B5EF4-FFF2-40B4-BE49-F238E27FC236}">
                  <a16:creationId xmlns:a16="http://schemas.microsoft.com/office/drawing/2014/main" id="{182E980A-7E7E-4B2E-8BD0-3B873FB1BCA5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33" name="12 Grupo">
            <a:extLst>
              <a:ext uri="{FF2B5EF4-FFF2-40B4-BE49-F238E27FC236}">
                <a16:creationId xmlns:a16="http://schemas.microsoft.com/office/drawing/2014/main" id="{969F672B-8F35-4413-A791-7E860EBF9EB2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4" name="13 Rectángulo redondeado">
              <a:extLst>
                <a:ext uri="{FF2B5EF4-FFF2-40B4-BE49-F238E27FC236}">
                  <a16:creationId xmlns:a16="http://schemas.microsoft.com/office/drawing/2014/main" id="{7A3D4991-B50B-45C1-86FF-4A96FAD7D2E4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14 Rectángulo">
              <a:extLst>
                <a:ext uri="{FF2B5EF4-FFF2-40B4-BE49-F238E27FC236}">
                  <a16:creationId xmlns:a16="http://schemas.microsoft.com/office/drawing/2014/main" id="{A33A8A80-F345-47CA-9103-4AF2BB261E27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6" name="15 Grupo">
            <a:extLst>
              <a:ext uri="{FF2B5EF4-FFF2-40B4-BE49-F238E27FC236}">
                <a16:creationId xmlns:a16="http://schemas.microsoft.com/office/drawing/2014/main" id="{7B427C11-A066-4743-AA7D-9A366A2A0535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rgbClr val="C665C0"/>
          </a:solidFill>
        </p:grpSpPr>
        <p:sp>
          <p:nvSpPr>
            <p:cNvPr id="37" name="16 Rectángulo redondeado">
              <a:extLst>
                <a:ext uri="{FF2B5EF4-FFF2-40B4-BE49-F238E27FC236}">
                  <a16:creationId xmlns:a16="http://schemas.microsoft.com/office/drawing/2014/main" id="{3FBC1319-0F9D-4EF3-B57D-29345C9B4809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17 Rectángulo">
              <a:extLst>
                <a:ext uri="{FF2B5EF4-FFF2-40B4-BE49-F238E27FC236}">
                  <a16:creationId xmlns:a16="http://schemas.microsoft.com/office/drawing/2014/main" id="{3E651658-37D9-4A0E-9C56-20A234FEF973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9" name="18 Grupo">
            <a:extLst>
              <a:ext uri="{FF2B5EF4-FFF2-40B4-BE49-F238E27FC236}">
                <a16:creationId xmlns:a16="http://schemas.microsoft.com/office/drawing/2014/main" id="{2D8BACCC-3DD6-4CAB-8FB1-D829736E9853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40" name="20 Rectángulo redondeado">
              <a:extLst>
                <a:ext uri="{FF2B5EF4-FFF2-40B4-BE49-F238E27FC236}">
                  <a16:creationId xmlns:a16="http://schemas.microsoft.com/office/drawing/2014/main" id="{640DC1EC-3288-4277-AC4D-02D58B250FC3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21 Rectángulo">
              <a:extLst>
                <a:ext uri="{FF2B5EF4-FFF2-40B4-BE49-F238E27FC236}">
                  <a16:creationId xmlns:a16="http://schemas.microsoft.com/office/drawing/2014/main" id="{7C98520F-D979-4B1C-86DF-A8EED341F6E4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sp>
        <p:nvSpPr>
          <p:cNvPr id="42" name="Rectángulo 41">
            <a:extLst>
              <a:ext uri="{FF2B5EF4-FFF2-40B4-BE49-F238E27FC236}">
                <a16:creationId xmlns:a16="http://schemas.microsoft.com/office/drawing/2014/main" id="{4EC03992-65D6-4120-98B1-B64069181B18}"/>
              </a:ext>
            </a:extLst>
          </p:cNvPr>
          <p:cNvSpPr/>
          <p:nvPr/>
        </p:nvSpPr>
        <p:spPr>
          <a:xfrm>
            <a:off x="1353380" y="4586329"/>
            <a:ext cx="3091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4. CÁLCULO DEL P-VALOR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A6B76F4-9ED4-4743-A873-CFBFE440E0C5}"/>
              </a:ext>
            </a:extLst>
          </p:cNvPr>
          <p:cNvSpPr/>
          <p:nvPr/>
        </p:nvSpPr>
        <p:spPr>
          <a:xfrm>
            <a:off x="1409700" y="5091569"/>
            <a:ext cx="2258255" cy="646331"/>
          </a:xfrm>
          <a:prstGeom prst="rect">
            <a:avLst/>
          </a:prstGeom>
          <a:solidFill>
            <a:srgbClr val="C665C0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P-valor: Magnitud del error tipo 1</a:t>
            </a:r>
          </a:p>
        </p:txBody>
      </p:sp>
      <p:grpSp>
        <p:nvGrpSpPr>
          <p:cNvPr id="44" name="Gráfico 1">
            <a:extLst>
              <a:ext uri="{FF2B5EF4-FFF2-40B4-BE49-F238E27FC236}">
                <a16:creationId xmlns:a16="http://schemas.microsoft.com/office/drawing/2014/main" id="{16653048-ADB7-40D7-8758-2EA4E570B6B9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42D50814-5B05-405C-A986-6267B82FAA8F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F2E2D262-FF3A-4C51-94E2-9E0AE2940F31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2717D929-BA33-4666-96DF-9E654F901143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5C03B027-94B2-4373-B6E4-F6F0C25D9D1B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F409564A-1F14-48B6-8D31-6C69B0E2655C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565956D9-D9CE-4C8D-9C29-D148CA83E62D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5B6C7938-8323-4773-A6D1-127707CDF3C3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8B2BB9DA-F897-4398-9442-AA52D1A90AFC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5FF7163F-0AB8-4E1D-BB2C-E2D5E3792B4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4274EDD-E4AF-4ECE-98F2-0ACE17FBA56A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F485EBDD-F7BA-4393-9EAA-9D75A16AB06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1BBBEAFF-21D7-4384-9743-23E4DB0623C8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EDA0EF44-703C-49B0-B59B-A2D2E9577B49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6FAB919D-821D-4C95-99D7-7813880DC307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638FF14B-8D37-43BA-8C83-86307AF4983E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3F114AFA-3159-44A2-B55D-11FE3F5D0C94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EE92A8FD-2D66-4CB3-8ECA-FFA81EE248FB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9BEECD7D-50F4-4068-B95C-1D9FBFBD7AC2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63" name="Rectángulo 62">
            <a:extLst>
              <a:ext uri="{FF2B5EF4-FFF2-40B4-BE49-F238E27FC236}">
                <a16:creationId xmlns:a16="http://schemas.microsoft.com/office/drawing/2014/main" id="{6D68303B-3E4E-4EE6-9CA7-94A27C194629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</p:spTree>
    <p:extLst>
      <p:ext uri="{BB962C8B-B14F-4D97-AF65-F5344CB8AC3E}">
        <p14:creationId xmlns:p14="http://schemas.microsoft.com/office/powerpoint/2010/main" val="3655686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A212BBFE-7751-4004-A81A-EDD82DF25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2" y="2541641"/>
            <a:ext cx="2673856" cy="2673856"/>
          </a:xfrm>
          <a:prstGeom prst="rect">
            <a:avLst/>
          </a:prstGeom>
        </p:spPr>
      </p:pic>
      <p:grpSp>
        <p:nvGrpSpPr>
          <p:cNvPr id="34" name="6 Grupo">
            <a:extLst>
              <a:ext uri="{FF2B5EF4-FFF2-40B4-BE49-F238E27FC236}">
                <a16:creationId xmlns:a16="http://schemas.microsoft.com/office/drawing/2014/main" id="{C335D79F-C8E4-4AB5-BCEC-6F820C2971D2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chemeClr val="bg1"/>
          </a:solidFill>
        </p:grpSpPr>
        <p:sp>
          <p:nvSpPr>
            <p:cNvPr id="35" name="7 Rectángulo redondeado">
              <a:extLst>
                <a:ext uri="{FF2B5EF4-FFF2-40B4-BE49-F238E27FC236}">
                  <a16:creationId xmlns:a16="http://schemas.microsoft.com/office/drawing/2014/main" id="{EF94B62B-589E-4DA7-8AC1-8AE5D2480CB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8 Rectángulo">
              <a:extLst>
                <a:ext uri="{FF2B5EF4-FFF2-40B4-BE49-F238E27FC236}">
                  <a16:creationId xmlns:a16="http://schemas.microsoft.com/office/drawing/2014/main" id="{4A1EF14A-AD35-46D4-8DFE-670B62303A2B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37" name="9 Grupo">
            <a:extLst>
              <a:ext uri="{FF2B5EF4-FFF2-40B4-BE49-F238E27FC236}">
                <a16:creationId xmlns:a16="http://schemas.microsoft.com/office/drawing/2014/main" id="{CB0673AE-033D-4BD4-9C9D-AF85A353F3ED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38" name="10 Rectángulo redondeado">
              <a:extLst>
                <a:ext uri="{FF2B5EF4-FFF2-40B4-BE49-F238E27FC236}">
                  <a16:creationId xmlns:a16="http://schemas.microsoft.com/office/drawing/2014/main" id="{9D8DD799-8648-4159-B133-48DF44361DE2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11 Rectángulo">
              <a:extLst>
                <a:ext uri="{FF2B5EF4-FFF2-40B4-BE49-F238E27FC236}">
                  <a16:creationId xmlns:a16="http://schemas.microsoft.com/office/drawing/2014/main" id="{19DA04CB-5ADE-4CB9-A215-41A269D26782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40" name="12 Grupo">
            <a:extLst>
              <a:ext uri="{FF2B5EF4-FFF2-40B4-BE49-F238E27FC236}">
                <a16:creationId xmlns:a16="http://schemas.microsoft.com/office/drawing/2014/main" id="{CCFE4EAB-053E-4244-8E77-66E364532F91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41" name="13 Rectángulo redondeado">
              <a:extLst>
                <a:ext uri="{FF2B5EF4-FFF2-40B4-BE49-F238E27FC236}">
                  <a16:creationId xmlns:a16="http://schemas.microsoft.com/office/drawing/2014/main" id="{5E349773-B2CC-4800-A747-0409613DC5B2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14 Rectángulo">
              <a:extLst>
                <a:ext uri="{FF2B5EF4-FFF2-40B4-BE49-F238E27FC236}">
                  <a16:creationId xmlns:a16="http://schemas.microsoft.com/office/drawing/2014/main" id="{07F2FFF9-3247-466C-AF3F-699E983D5398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43" name="15 Grupo">
            <a:extLst>
              <a:ext uri="{FF2B5EF4-FFF2-40B4-BE49-F238E27FC236}">
                <a16:creationId xmlns:a16="http://schemas.microsoft.com/office/drawing/2014/main" id="{DFFE522B-C0A3-41C8-A907-F40913ECA760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chemeClr val="bg1"/>
          </a:solidFill>
        </p:grpSpPr>
        <p:sp>
          <p:nvSpPr>
            <p:cNvPr id="44" name="16 Rectángulo redondeado">
              <a:extLst>
                <a:ext uri="{FF2B5EF4-FFF2-40B4-BE49-F238E27FC236}">
                  <a16:creationId xmlns:a16="http://schemas.microsoft.com/office/drawing/2014/main" id="{1B3BBFCA-E110-4433-849A-25BECB757EE8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17 Rectángulo">
              <a:extLst>
                <a:ext uri="{FF2B5EF4-FFF2-40B4-BE49-F238E27FC236}">
                  <a16:creationId xmlns:a16="http://schemas.microsoft.com/office/drawing/2014/main" id="{D3BC9E79-C0A1-4738-ABB8-7F24CC56B7BF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46" name="18 Grupo">
            <a:extLst>
              <a:ext uri="{FF2B5EF4-FFF2-40B4-BE49-F238E27FC236}">
                <a16:creationId xmlns:a16="http://schemas.microsoft.com/office/drawing/2014/main" id="{A6A3B821-9661-4B66-9DED-D352A2896BA9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rgbClr val="0196FD"/>
          </a:solidFill>
        </p:grpSpPr>
        <p:sp>
          <p:nvSpPr>
            <p:cNvPr id="47" name="20 Rectángulo redondeado">
              <a:extLst>
                <a:ext uri="{FF2B5EF4-FFF2-40B4-BE49-F238E27FC236}">
                  <a16:creationId xmlns:a16="http://schemas.microsoft.com/office/drawing/2014/main" id="{117A57FD-0884-424F-9C6F-AB3D8E74BF1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21 Rectángulo">
              <a:extLst>
                <a:ext uri="{FF2B5EF4-FFF2-40B4-BE49-F238E27FC236}">
                  <a16:creationId xmlns:a16="http://schemas.microsoft.com/office/drawing/2014/main" id="{3391B50F-0789-4E9B-BDE0-F9CB8B9B3AF3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A2EAF53D-06C9-4A29-B350-FBBBE2430EAB}"/>
              </a:ext>
            </a:extLst>
          </p:cNvPr>
          <p:cNvSpPr/>
          <p:nvPr/>
        </p:nvSpPr>
        <p:spPr>
          <a:xfrm>
            <a:off x="1802097" y="2024162"/>
            <a:ext cx="3091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5. REGLA DE DECISIONES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2F999AA-C888-49DD-AB79-582AB7D87295}"/>
              </a:ext>
            </a:extLst>
          </p:cNvPr>
          <p:cNvSpPr/>
          <p:nvPr/>
        </p:nvSpPr>
        <p:spPr>
          <a:xfrm>
            <a:off x="2237124" y="2541641"/>
            <a:ext cx="2407832" cy="646331"/>
          </a:xfrm>
          <a:prstGeom prst="rect">
            <a:avLst/>
          </a:prstGeom>
          <a:solidFill>
            <a:srgbClr val="0196FD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P-valor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≥ 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Alfa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→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PE" baseline="-25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P-valor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&lt; 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Alfa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→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PE" baseline="-25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AEEB0E29-0A48-4EF7-8BF5-1FC3062B5B6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39E31A52-F118-4E70-9EEB-72A3678F5AE4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C396AF5A-DEE1-4CD5-B96B-20D6FA1AD650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46C22DE7-4141-4F2A-9BCC-5BC098CFAF42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DBED119-ED05-4FB0-8D43-5A0EB997F568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08456397-4944-4E6F-87FB-E1F02A490530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0E66FA2-0A6E-4CD2-A5E3-52AFF8DA4206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5C07B43E-5BB5-4DEE-BB06-2285A1B0E5A9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C0949F68-22DF-49C1-8A99-E79AE2D1CA11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459A40F8-AA4E-4D03-B6F8-338EBD1FCAE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DDF319DF-8AF2-47F2-93E8-CE640E1EDE67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0106041D-3BB7-4ED9-8D20-F12A292A510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CD34443E-BC71-4297-875C-803F888B1F54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5E413855-FB04-41DE-B4A2-694D24543131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A9761729-FA55-447D-A46F-B051C7647A11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B1C428D0-7FB1-44C2-81B0-CD0F18FCDA28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F608F119-5959-4AA3-BC92-78BA55CFEC1C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440292F6-5AB9-4554-81A4-4039D092236C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E75D8F3F-86F2-4A89-9C2D-3E57443F363C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55BEFB81-6B0C-4E9D-AEE9-E3A253927EAE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</p:spTree>
    <p:extLst>
      <p:ext uri="{BB962C8B-B14F-4D97-AF65-F5344CB8AC3E}">
        <p14:creationId xmlns:p14="http://schemas.microsoft.com/office/powerpoint/2010/main" val="10975746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8C9A49C9-EDB1-4F6F-AFC5-4831C44C5E3E}"/>
              </a:ext>
            </a:extLst>
          </p:cNvPr>
          <p:cNvSpPr/>
          <p:nvPr/>
        </p:nvSpPr>
        <p:spPr>
          <a:xfrm>
            <a:off x="2506379" y="4542066"/>
            <a:ext cx="7200000" cy="1531244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FE7058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600" kern="1200" dirty="0">
              <a:latin typeface="Open Sans "/>
            </a:endParaRPr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7F23FD9-7DB4-4EB6-A156-B4A1B6ABCB38}"/>
              </a:ext>
            </a:extLst>
          </p:cNvPr>
          <p:cNvSpPr/>
          <p:nvPr/>
        </p:nvSpPr>
        <p:spPr>
          <a:xfrm>
            <a:off x="2506379" y="2317988"/>
            <a:ext cx="7200000" cy="1620009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FE7058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600" kern="1200" dirty="0">
              <a:latin typeface="Open Sans "/>
            </a:endParaRPr>
          </a:p>
        </p:txBody>
      </p:sp>
      <p:sp>
        <p:nvSpPr>
          <p:cNvPr id="2" name="Triángulo rectángulo 1">
            <a:extLst>
              <a:ext uri="{FF2B5EF4-FFF2-40B4-BE49-F238E27FC236}">
                <a16:creationId xmlns:a16="http://schemas.microsoft.com/office/drawing/2014/main" id="{652744DD-25EF-4386-B5A5-4FD375A51777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14 CuadroTexto">
            <a:extLst>
              <a:ext uri="{FF2B5EF4-FFF2-40B4-BE49-F238E27FC236}">
                <a16:creationId xmlns:a16="http://schemas.microsoft.com/office/drawing/2014/main" id="{9E2E8ACD-DDE1-4981-9244-AA9C40A9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394B8F8-B1FA-4CBA-977A-9EAD8C9097AA}"/>
              </a:ext>
            </a:extLst>
          </p:cNvPr>
          <p:cNvSpPr/>
          <p:nvPr/>
        </p:nvSpPr>
        <p:spPr>
          <a:xfrm>
            <a:off x="2893724" y="2496748"/>
            <a:ext cx="1262488" cy="1262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3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30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B618BEFD-D7C6-47EB-90BD-FA00FB1E459F}"/>
              </a:ext>
            </a:extLst>
          </p:cNvPr>
          <p:cNvSpPr/>
          <p:nvPr/>
        </p:nvSpPr>
        <p:spPr>
          <a:xfrm>
            <a:off x="2893724" y="4676444"/>
            <a:ext cx="1262488" cy="1262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3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30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24ECC25-F2AC-478C-A284-D348D6C91C88}"/>
                  </a:ext>
                </a:extLst>
              </p:cNvPr>
              <p:cNvSpPr txBox="1"/>
              <p:nvPr/>
            </p:nvSpPr>
            <p:spPr>
              <a:xfrm>
                <a:off x="6706327" y="2666327"/>
                <a:ext cx="2676392" cy="923330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6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6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6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6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24ECC25-F2AC-478C-A284-D348D6C91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327" y="2666327"/>
                <a:ext cx="2676392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89AD816F-0940-427E-85D2-FB207E89A13D}"/>
                  </a:ext>
                </a:extLst>
              </p:cNvPr>
              <p:cNvSpPr txBox="1"/>
              <p:nvPr/>
            </p:nvSpPr>
            <p:spPr>
              <a:xfrm>
                <a:off x="6702251" y="4846023"/>
                <a:ext cx="2680468" cy="923330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6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6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89AD816F-0940-427E-85D2-FB207E89A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51" y="4846023"/>
                <a:ext cx="2680468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 32">
            <a:extLst>
              <a:ext uri="{FF2B5EF4-FFF2-40B4-BE49-F238E27FC236}">
                <a16:creationId xmlns:a16="http://schemas.microsoft.com/office/drawing/2014/main" id="{3A19FAE9-4D2E-4E1E-987A-268B136AC7DA}"/>
              </a:ext>
            </a:extLst>
          </p:cNvPr>
          <p:cNvSpPr/>
          <p:nvPr/>
        </p:nvSpPr>
        <p:spPr>
          <a:xfrm>
            <a:off x="4422908" y="2650939"/>
            <a:ext cx="2097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Hipótesis Nula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E7CA3AF-0B3C-403E-8B59-76C1B9DA4C21}"/>
              </a:ext>
            </a:extLst>
          </p:cNvPr>
          <p:cNvSpPr/>
          <p:nvPr/>
        </p:nvSpPr>
        <p:spPr>
          <a:xfrm>
            <a:off x="4503185" y="4830635"/>
            <a:ext cx="1936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Hipótesis Alterna</a:t>
            </a:r>
          </a:p>
        </p:txBody>
      </p:sp>
      <p:sp>
        <p:nvSpPr>
          <p:cNvPr id="44" name="31 Rectángulo">
            <a:extLst>
              <a:ext uri="{FF2B5EF4-FFF2-40B4-BE49-F238E27FC236}">
                <a16:creationId xmlns:a16="http://schemas.microsoft.com/office/drawing/2014/main" id="{9EF010DE-8A2B-40E1-9AB4-728D483701A2}"/>
              </a:ext>
            </a:extLst>
          </p:cNvPr>
          <p:cNvSpPr/>
          <p:nvPr/>
        </p:nvSpPr>
        <p:spPr>
          <a:xfrm>
            <a:off x="2446867" y="1229696"/>
            <a:ext cx="5477782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proposiciones</a:t>
            </a:r>
          </a:p>
        </p:txBody>
      </p:sp>
      <p:sp>
        <p:nvSpPr>
          <p:cNvPr id="45" name="4 Rectángulo">
            <a:extLst>
              <a:ext uri="{FF2B5EF4-FFF2-40B4-BE49-F238E27FC236}">
                <a16:creationId xmlns:a16="http://schemas.microsoft.com/office/drawing/2014/main" id="{30358507-9D4F-4BE7-B8B8-F729235E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3935693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lógica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C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54FAFF26-0C30-443F-80C1-59EEADE7D68D}"/>
              </a:ext>
            </a:extLst>
          </p:cNvPr>
          <p:cNvSpPr/>
          <p:nvPr/>
        </p:nvSpPr>
        <p:spPr>
          <a:xfrm>
            <a:off x="1228522" y="2294280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C2BC2CA9-EED7-40BD-8759-00C7F2292240}"/>
              </a:ext>
            </a:extLst>
          </p:cNvPr>
          <p:cNvSpPr/>
          <p:nvPr/>
        </p:nvSpPr>
        <p:spPr>
          <a:xfrm>
            <a:off x="2068477" y="2294280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Una línea de investigación es un talento natural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4A4EC4E5-3855-4043-BFBE-D93B9A7BC224}"/>
              </a:ext>
            </a:extLst>
          </p:cNvPr>
          <p:cNvSpPr/>
          <p:nvPr/>
        </p:nvSpPr>
        <p:spPr>
          <a:xfrm>
            <a:off x="1228522" y="3326511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737AF56E-76A1-448A-94A4-DF35ED2DDF79}"/>
              </a:ext>
            </a:extLst>
          </p:cNvPr>
          <p:cNvSpPr/>
          <p:nvPr/>
        </p:nvSpPr>
        <p:spPr>
          <a:xfrm>
            <a:off x="2068477" y="3326511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Una vocación dentro de tu profesión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1D038A8A-9811-4A0B-8412-5FD22D354967}"/>
              </a:ext>
            </a:extLst>
          </p:cNvPr>
          <p:cNvSpPr/>
          <p:nvPr/>
        </p:nvSpPr>
        <p:spPr>
          <a:xfrm>
            <a:off x="1228522" y="4371442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E203EC73-4A46-4AAA-90AA-4A4018C30DF7}"/>
              </a:ext>
            </a:extLst>
          </p:cNvPr>
          <p:cNvSpPr/>
          <p:nvPr/>
        </p:nvSpPr>
        <p:spPr>
          <a:xfrm>
            <a:off x="2068477" y="4371442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Explorando las experiencias pasadas</a:t>
            </a: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A923405B-0396-4B06-A9C3-8D01E262401B}"/>
              </a:ext>
            </a:extLst>
          </p:cNvPr>
          <p:cNvSpPr/>
          <p:nvPr/>
        </p:nvSpPr>
        <p:spPr>
          <a:xfrm>
            <a:off x="6448222" y="2294280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699C875A-A0FB-46C7-8254-625CFC3DCE90}"/>
              </a:ext>
            </a:extLst>
          </p:cNvPr>
          <p:cNvSpPr/>
          <p:nvPr/>
        </p:nvSpPr>
        <p:spPr>
          <a:xfrm>
            <a:off x="7294527" y="2294280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Lo que tu población espera de ti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9CADF41A-4750-4466-B634-40B8557CA0CC}"/>
              </a:ext>
            </a:extLst>
          </p:cNvPr>
          <p:cNvSpPr/>
          <p:nvPr/>
        </p:nvSpPr>
        <p:spPr>
          <a:xfrm>
            <a:off x="6448222" y="3326512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DD6D74AD-7F69-40C6-BA87-B50428D254AD}"/>
              </a:ext>
            </a:extLst>
          </p:cNvPr>
          <p:cNvSpPr/>
          <p:nvPr/>
        </p:nvSpPr>
        <p:spPr>
          <a:xfrm>
            <a:off x="7294527" y="3326512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Expectativas personales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FC3949DD-DD6C-4F1D-86F5-F09B8D0C16B9}"/>
              </a:ext>
            </a:extLst>
          </p:cNvPr>
          <p:cNvSpPr/>
          <p:nvPr/>
        </p:nvSpPr>
        <p:spPr>
          <a:xfrm>
            <a:off x="6448222" y="4371442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6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2" name="Forma libre: forma 51">
            <a:extLst>
              <a:ext uri="{FF2B5EF4-FFF2-40B4-BE49-F238E27FC236}">
                <a16:creationId xmlns:a16="http://schemas.microsoft.com/office/drawing/2014/main" id="{BFC52FFC-232B-4694-9D98-8E1B4B77993C}"/>
              </a:ext>
            </a:extLst>
          </p:cNvPr>
          <p:cNvSpPr/>
          <p:nvPr/>
        </p:nvSpPr>
        <p:spPr>
          <a:xfrm>
            <a:off x="7294527" y="4371442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El futuro de la línea de Investigación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B1AF1A59-8CD9-4E7D-99B4-2A786B61606B}"/>
              </a:ext>
            </a:extLst>
          </p:cNvPr>
          <p:cNvSpPr/>
          <p:nvPr/>
        </p:nvSpPr>
        <p:spPr>
          <a:xfrm>
            <a:off x="3271836" y="5418491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7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4" name="Forma libre: forma 53">
            <a:extLst>
              <a:ext uri="{FF2B5EF4-FFF2-40B4-BE49-F238E27FC236}">
                <a16:creationId xmlns:a16="http://schemas.microsoft.com/office/drawing/2014/main" id="{F99E7BF4-2846-43D8-887B-DB17C637E589}"/>
              </a:ext>
            </a:extLst>
          </p:cNvPr>
          <p:cNvSpPr/>
          <p:nvPr/>
        </p:nvSpPr>
        <p:spPr>
          <a:xfrm>
            <a:off x="4156241" y="5418491"/>
            <a:ext cx="4568659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2C3E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Asumiendo la línea de investigación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533D4A69-FEB7-4AC4-8345-4BD6A4C7BB53}"/>
              </a:ext>
            </a:extLst>
          </p:cNvPr>
          <p:cNvSpPr/>
          <p:nvPr/>
        </p:nvSpPr>
        <p:spPr>
          <a:xfrm>
            <a:off x="3034121" y="712529"/>
            <a:ext cx="612379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rgbClr val="2C3E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¿CÓMO ELEGIR UNA LÍNEA DE INVESTIGACIÓN?</a:t>
            </a:r>
          </a:p>
        </p:txBody>
      </p:sp>
      <p:pic>
        <p:nvPicPr>
          <p:cNvPr id="4" name="Gráfico 3" descr="Usuarios">
            <a:extLst>
              <a:ext uri="{FF2B5EF4-FFF2-40B4-BE49-F238E27FC236}">
                <a16:creationId xmlns:a16="http://schemas.microsoft.com/office/drawing/2014/main" id="{AEB03B88-AF96-4910-BBDE-EB4653AF1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8827" y="2376640"/>
            <a:ext cx="540000" cy="540000"/>
          </a:xfrm>
          <a:prstGeom prst="rect">
            <a:avLst/>
          </a:prstGeom>
        </p:spPr>
      </p:pic>
      <p:pic>
        <p:nvPicPr>
          <p:cNvPr id="31" name="Gráfico 30" descr="Podio">
            <a:extLst>
              <a:ext uri="{FF2B5EF4-FFF2-40B4-BE49-F238E27FC236}">
                <a16:creationId xmlns:a16="http://schemas.microsoft.com/office/drawing/2014/main" id="{53BB4B80-8A71-4CA8-A137-7D0456B2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8000" y="5500851"/>
            <a:ext cx="540000" cy="540000"/>
          </a:xfrm>
          <a:prstGeom prst="rect">
            <a:avLst/>
          </a:prstGeom>
        </p:spPr>
      </p:pic>
      <p:pic>
        <p:nvPicPr>
          <p:cNvPr id="34" name="Gráfico 33" descr="Público de destino">
            <a:extLst>
              <a:ext uri="{FF2B5EF4-FFF2-40B4-BE49-F238E27FC236}">
                <a16:creationId xmlns:a16="http://schemas.microsoft.com/office/drawing/2014/main" id="{31B4F63F-E473-4776-9581-193CA83BD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3472" y="4450027"/>
            <a:ext cx="540000" cy="540000"/>
          </a:xfrm>
          <a:prstGeom prst="rect">
            <a:avLst/>
          </a:prstGeom>
        </p:spPr>
      </p:pic>
      <p:pic>
        <p:nvPicPr>
          <p:cNvPr id="36" name="Gráfico 35" descr="Patinaje">
            <a:extLst>
              <a:ext uri="{FF2B5EF4-FFF2-40B4-BE49-F238E27FC236}">
                <a16:creationId xmlns:a16="http://schemas.microsoft.com/office/drawing/2014/main" id="{D552835D-1633-4504-8345-EB781B2FB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40772" y="2376640"/>
            <a:ext cx="540000" cy="540000"/>
          </a:xfrm>
          <a:prstGeom prst="rect">
            <a:avLst/>
          </a:prstGeom>
        </p:spPr>
      </p:pic>
      <p:pic>
        <p:nvPicPr>
          <p:cNvPr id="39" name="Gráfico 38" descr="Objetivo">
            <a:extLst>
              <a:ext uri="{FF2B5EF4-FFF2-40B4-BE49-F238E27FC236}">
                <a16:creationId xmlns:a16="http://schemas.microsoft.com/office/drawing/2014/main" id="{6F46474C-C69F-465B-8207-389C168C61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40772" y="3429000"/>
            <a:ext cx="540000" cy="540000"/>
          </a:xfrm>
          <a:prstGeom prst="rect">
            <a:avLst/>
          </a:prstGeom>
        </p:spPr>
      </p:pic>
      <p:pic>
        <p:nvPicPr>
          <p:cNvPr id="56" name="Gráfico 55" descr="Cohete">
            <a:extLst>
              <a:ext uri="{FF2B5EF4-FFF2-40B4-BE49-F238E27FC236}">
                <a16:creationId xmlns:a16="http://schemas.microsoft.com/office/drawing/2014/main" id="{88C76708-B4B5-48F5-B30B-1E0754BBB8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8827" y="3407813"/>
            <a:ext cx="540000" cy="540000"/>
          </a:xfrm>
          <a:prstGeom prst="rect">
            <a:avLst/>
          </a:prstGeom>
        </p:spPr>
      </p:pic>
      <p:pic>
        <p:nvPicPr>
          <p:cNvPr id="58" name="Gráfico 57" descr="Tendencia al alza">
            <a:extLst>
              <a:ext uri="{FF2B5EF4-FFF2-40B4-BE49-F238E27FC236}">
                <a16:creationId xmlns:a16="http://schemas.microsoft.com/office/drawing/2014/main" id="{86CBA7E6-8EAE-493A-874D-D9131F134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08827" y="445002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870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upo 122">
            <a:extLst>
              <a:ext uri="{FF2B5EF4-FFF2-40B4-BE49-F238E27FC236}">
                <a16:creationId xmlns:a16="http://schemas.microsoft.com/office/drawing/2014/main" id="{EBE7CCB2-6EBF-4C2A-A73B-C46D94BAEB1F}"/>
              </a:ext>
            </a:extLst>
          </p:cNvPr>
          <p:cNvGrpSpPr/>
          <p:nvPr/>
        </p:nvGrpSpPr>
        <p:grpSpPr>
          <a:xfrm>
            <a:off x="7731085" y="3759920"/>
            <a:ext cx="3240000" cy="1104396"/>
            <a:chOff x="7818808" y="2301925"/>
            <a:chExt cx="3240000" cy="1104396"/>
          </a:xfrm>
        </p:grpSpPr>
        <p:sp>
          <p:nvSpPr>
            <p:cNvPr id="124" name="Triángulo isósceles 14345">
              <a:extLst>
                <a:ext uri="{FF2B5EF4-FFF2-40B4-BE49-F238E27FC236}">
                  <a16:creationId xmlns:a16="http://schemas.microsoft.com/office/drawing/2014/main" id="{0FBA5CCF-250D-42F4-96CE-A6DE2144131A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5" name="Rectángulo 51">
              <a:extLst>
                <a:ext uri="{FF2B5EF4-FFF2-40B4-BE49-F238E27FC236}">
                  <a16:creationId xmlns:a16="http://schemas.microsoft.com/office/drawing/2014/main" id="{0276D4C0-73AB-4184-9447-2458BECD3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D25AB514-834A-4F87-AE5C-88094CCF4C6E}"/>
                </a:ext>
              </a:extLst>
            </p:cNvPr>
            <p:cNvSpPr/>
            <p:nvPr/>
          </p:nvSpPr>
          <p:spPr>
            <a:xfrm>
              <a:off x="8231314" y="312932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5%</a:t>
              </a:r>
            </a:p>
          </p:txBody>
        </p:sp>
      </p:grpSp>
      <p:sp>
        <p:nvSpPr>
          <p:cNvPr id="139" name="Triángulo rectángulo 3">
            <a:extLst>
              <a:ext uri="{FF2B5EF4-FFF2-40B4-BE49-F238E27FC236}">
                <a16:creationId xmlns:a16="http://schemas.microsoft.com/office/drawing/2014/main" id="{21AD87DB-2D5D-4E8F-85F6-EDE9FADD356B}"/>
              </a:ext>
            </a:extLst>
          </p:cNvPr>
          <p:cNvSpPr/>
          <p:nvPr/>
        </p:nvSpPr>
        <p:spPr>
          <a:xfrm flipH="1">
            <a:off x="7731085" y="4378523"/>
            <a:ext cx="941633" cy="461664"/>
          </a:xfrm>
          <a:custGeom>
            <a:avLst/>
            <a:gdLst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14440"/>
              <a:gd name="connsiteY0" fmla="*/ 473947 h 476328"/>
              <a:gd name="connsiteX1" fmla="*/ 0 w 1014440"/>
              <a:gd name="connsiteY1" fmla="*/ 0 h 476328"/>
              <a:gd name="connsiteX2" fmla="*/ 1014440 w 1014440"/>
              <a:gd name="connsiteY2" fmla="*/ 476328 h 476328"/>
              <a:gd name="connsiteX3" fmla="*/ 0 w 1014440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203" h="476328">
                <a:moveTo>
                  <a:pt x="0" y="473947"/>
                </a:moveTo>
                <a:lnTo>
                  <a:pt x="0" y="0"/>
                </a:lnTo>
                <a:cubicBezTo>
                  <a:pt x="210398" y="180972"/>
                  <a:pt x="494312" y="340651"/>
                  <a:pt x="1019203" y="476328"/>
                </a:cubicBezTo>
                <a:lnTo>
                  <a:pt x="0" y="473947"/>
                </a:lnTo>
                <a:close/>
              </a:path>
            </a:pathLst>
          </a:cu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4F318BAC-F369-4D9B-A698-CF17D3FC822F}"/>
              </a:ext>
            </a:extLst>
          </p:cNvPr>
          <p:cNvGrpSpPr/>
          <p:nvPr/>
        </p:nvGrpSpPr>
        <p:grpSpPr>
          <a:xfrm>
            <a:off x="7731085" y="5331766"/>
            <a:ext cx="3240000" cy="1140116"/>
            <a:chOff x="7818808" y="2301925"/>
            <a:chExt cx="3240000" cy="1140116"/>
          </a:xfrm>
        </p:grpSpPr>
        <p:sp>
          <p:nvSpPr>
            <p:cNvPr id="131" name="Triángulo isósceles 14345">
              <a:extLst>
                <a:ext uri="{FF2B5EF4-FFF2-40B4-BE49-F238E27FC236}">
                  <a16:creationId xmlns:a16="http://schemas.microsoft.com/office/drawing/2014/main" id="{CF35C966-526A-4340-95E0-D9D3253AC091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2" name="Rectángulo 51">
              <a:extLst>
                <a:ext uri="{FF2B5EF4-FFF2-40B4-BE49-F238E27FC236}">
                  <a16:creationId xmlns:a16="http://schemas.microsoft.com/office/drawing/2014/main" id="{DE0744B1-0B02-407F-9003-185DA4EC5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136" name="Rectángulo 135">
              <a:extLst>
                <a:ext uri="{FF2B5EF4-FFF2-40B4-BE49-F238E27FC236}">
                  <a16:creationId xmlns:a16="http://schemas.microsoft.com/office/drawing/2014/main" id="{BCF59824-C0C8-4E75-9303-3606D2E272DB}"/>
                </a:ext>
              </a:extLst>
            </p:cNvPr>
            <p:cNvSpPr/>
            <p:nvPr/>
          </p:nvSpPr>
          <p:spPr>
            <a:xfrm>
              <a:off x="1016054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</p:grpSp>
      <p:sp>
        <p:nvSpPr>
          <p:cNvPr id="137" name="Triángulo rectángulo 3">
            <a:extLst>
              <a:ext uri="{FF2B5EF4-FFF2-40B4-BE49-F238E27FC236}">
                <a16:creationId xmlns:a16="http://schemas.microsoft.com/office/drawing/2014/main" id="{6C4410AE-FF13-4226-AA2E-F5ACA77B99AA}"/>
              </a:ext>
            </a:extLst>
          </p:cNvPr>
          <p:cNvSpPr/>
          <p:nvPr/>
        </p:nvSpPr>
        <p:spPr>
          <a:xfrm>
            <a:off x="10020300" y="5950636"/>
            <a:ext cx="941633" cy="461664"/>
          </a:xfrm>
          <a:custGeom>
            <a:avLst/>
            <a:gdLst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14440"/>
              <a:gd name="connsiteY0" fmla="*/ 473947 h 476328"/>
              <a:gd name="connsiteX1" fmla="*/ 0 w 1014440"/>
              <a:gd name="connsiteY1" fmla="*/ 0 h 476328"/>
              <a:gd name="connsiteX2" fmla="*/ 1014440 w 1014440"/>
              <a:gd name="connsiteY2" fmla="*/ 476328 h 476328"/>
              <a:gd name="connsiteX3" fmla="*/ 0 w 1014440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203" h="476328">
                <a:moveTo>
                  <a:pt x="0" y="473947"/>
                </a:moveTo>
                <a:lnTo>
                  <a:pt x="0" y="0"/>
                </a:lnTo>
                <a:cubicBezTo>
                  <a:pt x="210398" y="180972"/>
                  <a:pt x="494312" y="340651"/>
                  <a:pt x="1019203" y="476328"/>
                </a:cubicBezTo>
                <a:lnTo>
                  <a:pt x="0" y="473947"/>
                </a:lnTo>
                <a:close/>
              </a:path>
            </a:pathLst>
          </a:cu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35 Rectángulo redondeado">
            <a:extLst>
              <a:ext uri="{FF2B5EF4-FFF2-40B4-BE49-F238E27FC236}">
                <a16:creationId xmlns:a16="http://schemas.microsoft.com/office/drawing/2014/main" id="{9DA60B1A-2C71-4E87-BFB3-E47EA45D423A}"/>
              </a:ext>
            </a:extLst>
          </p:cNvPr>
          <p:cNvSpPr/>
          <p:nvPr/>
        </p:nvSpPr>
        <p:spPr>
          <a:xfrm>
            <a:off x="1089759" y="2390684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 DOS COLAS</a:t>
            </a:r>
          </a:p>
        </p:txBody>
      </p:sp>
      <p:sp>
        <p:nvSpPr>
          <p:cNvPr id="44" name="Triángulo rectángulo 43">
            <a:extLst>
              <a:ext uri="{FF2B5EF4-FFF2-40B4-BE49-F238E27FC236}">
                <a16:creationId xmlns:a16="http://schemas.microsoft.com/office/drawing/2014/main" id="{064D8005-7AB6-4355-9F9D-B759C4AA38DC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5" name="14 CuadroTexto">
            <a:extLst>
              <a:ext uri="{FF2B5EF4-FFF2-40B4-BE49-F238E27FC236}">
                <a16:creationId xmlns:a16="http://schemas.microsoft.com/office/drawing/2014/main" id="{19D8638A-07ED-426B-86EB-438CD1C95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6" name="31 Rectángulo">
            <a:extLst>
              <a:ext uri="{FF2B5EF4-FFF2-40B4-BE49-F238E27FC236}">
                <a16:creationId xmlns:a16="http://schemas.microsoft.com/office/drawing/2014/main" id="{71A93277-4ED7-4369-A8EA-61BF1DCDB3C1}"/>
              </a:ext>
            </a:extLst>
          </p:cNvPr>
          <p:cNvSpPr/>
          <p:nvPr/>
        </p:nvSpPr>
        <p:spPr>
          <a:xfrm>
            <a:off x="2446867" y="1229696"/>
            <a:ext cx="5678157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planteamientos</a:t>
            </a:r>
          </a:p>
        </p:txBody>
      </p:sp>
      <p:sp>
        <p:nvSpPr>
          <p:cNvPr id="47" name="4 Rectángulo">
            <a:extLst>
              <a:ext uri="{FF2B5EF4-FFF2-40B4-BE49-F238E27FC236}">
                <a16:creationId xmlns:a16="http://schemas.microsoft.com/office/drawing/2014/main" id="{7253091C-6A9F-4A89-8F83-72F354E2E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5173211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matemática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53076447-BD88-424D-8F5C-E9BCEEDC7399}"/>
              </a:ext>
            </a:extLst>
          </p:cNvPr>
          <p:cNvSpPr/>
          <p:nvPr/>
        </p:nvSpPr>
        <p:spPr>
          <a:xfrm>
            <a:off x="5001099" y="3647145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8946343F-42EC-4501-AA2E-E05EB5A67AE0}"/>
              </a:ext>
            </a:extLst>
          </p:cNvPr>
          <p:cNvSpPr/>
          <p:nvPr/>
        </p:nvSpPr>
        <p:spPr>
          <a:xfrm>
            <a:off x="5001099" y="4292811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854DBEC9-6D24-45C6-BB11-3B64FDA6F628}"/>
                  </a:ext>
                </a:extLst>
              </p:cNvPr>
              <p:cNvSpPr txBox="1"/>
              <p:nvPr/>
            </p:nvSpPr>
            <p:spPr>
              <a:xfrm>
                <a:off x="5734674" y="3868646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40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mc:Choice>
        <mc:Fallback xmlns="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854DBEC9-6D24-45C6-BB11-3B64FDA6F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3868646"/>
                <a:ext cx="1422030" cy="369332"/>
              </a:xfrm>
              <a:prstGeom prst="rect">
                <a:avLst/>
              </a:prstGeom>
              <a:blipFill>
                <a:blip r:embed="rId2"/>
                <a:stretch>
                  <a:fillRect r="-815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13E18B4-0DBB-4ED9-899A-0CB70E9DED79}"/>
                  </a:ext>
                </a:extLst>
              </p:cNvPr>
              <p:cNvSpPr txBox="1"/>
              <p:nvPr/>
            </p:nvSpPr>
            <p:spPr>
              <a:xfrm>
                <a:off x="5734674" y="4514312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13E18B4-0DBB-4ED9-899A-0CB70E9DE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4514312"/>
                <a:ext cx="1422030" cy="369332"/>
              </a:xfrm>
              <a:prstGeom prst="rect">
                <a:avLst/>
              </a:prstGeom>
              <a:blipFill>
                <a:blip r:embed="rId3"/>
                <a:stretch>
                  <a:fillRect r="-815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Elipse 51">
            <a:extLst>
              <a:ext uri="{FF2B5EF4-FFF2-40B4-BE49-F238E27FC236}">
                <a16:creationId xmlns:a16="http://schemas.microsoft.com/office/drawing/2014/main" id="{AA944A28-BA4A-48B3-BC4D-BC2E1005E15E}"/>
              </a:ext>
            </a:extLst>
          </p:cNvPr>
          <p:cNvSpPr/>
          <p:nvPr/>
        </p:nvSpPr>
        <p:spPr>
          <a:xfrm>
            <a:off x="5001099" y="5210153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E1EB3821-9AA6-4CEB-886C-A39481CD75D7}"/>
              </a:ext>
            </a:extLst>
          </p:cNvPr>
          <p:cNvSpPr/>
          <p:nvPr/>
        </p:nvSpPr>
        <p:spPr>
          <a:xfrm>
            <a:off x="5001099" y="5873496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9AD297C8-D355-40F3-8F06-7F03E0954B07}"/>
                  </a:ext>
                </a:extLst>
              </p:cNvPr>
              <p:cNvSpPr txBox="1"/>
              <p:nvPr/>
            </p:nvSpPr>
            <p:spPr>
              <a:xfrm>
                <a:off x="5734674" y="5431654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mc:Choice>
        <mc:Fallback xmlns="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9AD297C8-D355-40F3-8F06-7F03E0954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5431654"/>
                <a:ext cx="1422030" cy="369332"/>
              </a:xfrm>
              <a:prstGeom prst="rect">
                <a:avLst/>
              </a:prstGeom>
              <a:blipFill>
                <a:blip r:embed="rId4"/>
                <a:stretch>
                  <a:fillRect r="-8155" b="-14754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ADFE2986-6759-48BD-9BC5-CB1EEAFA6B5C}"/>
                  </a:ext>
                </a:extLst>
              </p:cNvPr>
              <p:cNvSpPr txBox="1"/>
              <p:nvPr/>
            </p:nvSpPr>
            <p:spPr>
              <a:xfrm>
                <a:off x="5734674" y="6094997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ADFE2986-6759-48BD-9BC5-CB1EEAFA6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6094997"/>
                <a:ext cx="1422030" cy="369332"/>
              </a:xfrm>
              <a:prstGeom prst="rect">
                <a:avLst/>
              </a:prstGeom>
              <a:blipFill>
                <a:blip r:embed="rId5"/>
                <a:stretch>
                  <a:fillRect r="-815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35 Rectángulo redondeado">
            <a:extLst>
              <a:ext uri="{FF2B5EF4-FFF2-40B4-BE49-F238E27FC236}">
                <a16:creationId xmlns:a16="http://schemas.microsoft.com/office/drawing/2014/main" id="{FCC45FEB-292C-4392-ABB2-EB6EDD2700F7}"/>
              </a:ext>
            </a:extLst>
          </p:cNvPr>
          <p:cNvSpPr/>
          <p:nvPr/>
        </p:nvSpPr>
        <p:spPr>
          <a:xfrm>
            <a:off x="1085824" y="4801828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 UNA COLA</a:t>
            </a:r>
          </a:p>
        </p:txBody>
      </p:sp>
      <p:sp>
        <p:nvSpPr>
          <p:cNvPr id="87" name="Abrir llave 86">
            <a:extLst>
              <a:ext uri="{FF2B5EF4-FFF2-40B4-BE49-F238E27FC236}">
                <a16:creationId xmlns:a16="http://schemas.microsoft.com/office/drawing/2014/main" id="{C4013ABC-572A-4513-A052-B7791CA2A378}"/>
              </a:ext>
            </a:extLst>
          </p:cNvPr>
          <p:cNvSpPr/>
          <p:nvPr/>
        </p:nvSpPr>
        <p:spPr>
          <a:xfrm>
            <a:off x="4793604" y="1899176"/>
            <a:ext cx="108000" cy="1620000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8" name="Abrir llave 87">
            <a:extLst>
              <a:ext uri="{FF2B5EF4-FFF2-40B4-BE49-F238E27FC236}">
                <a16:creationId xmlns:a16="http://schemas.microsoft.com/office/drawing/2014/main" id="{3FBF0BFD-539D-4F39-980F-D29BFFEEFD98}"/>
              </a:ext>
            </a:extLst>
          </p:cNvPr>
          <p:cNvSpPr/>
          <p:nvPr/>
        </p:nvSpPr>
        <p:spPr>
          <a:xfrm>
            <a:off x="4793604" y="3762597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68DE427-4D80-4B95-9ED3-B90BB5766CF6}"/>
              </a:ext>
            </a:extLst>
          </p:cNvPr>
          <p:cNvSpPr/>
          <p:nvPr/>
        </p:nvSpPr>
        <p:spPr>
          <a:xfrm>
            <a:off x="5001099" y="2014007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936A7E67-67E3-458D-A86E-55CB574AA184}"/>
              </a:ext>
            </a:extLst>
          </p:cNvPr>
          <p:cNvSpPr/>
          <p:nvPr/>
        </p:nvSpPr>
        <p:spPr>
          <a:xfrm>
            <a:off x="5001099" y="2684345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D9BF4D9C-680D-411C-87C7-2E57BBAC0B9E}"/>
                  </a:ext>
                </a:extLst>
              </p:cNvPr>
              <p:cNvSpPr txBox="1"/>
              <p:nvPr/>
            </p:nvSpPr>
            <p:spPr>
              <a:xfrm>
                <a:off x="5734674" y="2235508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D9BF4D9C-680D-411C-87C7-2E57BBAC0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2235508"/>
                <a:ext cx="1422030" cy="369332"/>
              </a:xfrm>
              <a:prstGeom prst="rect">
                <a:avLst/>
              </a:prstGeom>
              <a:blipFill>
                <a:blip r:embed="rId6"/>
                <a:stretch>
                  <a:fillRect r="-772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C12506E-8F5A-4998-9AD7-D46C3B25F4E5}"/>
                  </a:ext>
                </a:extLst>
              </p:cNvPr>
              <p:cNvSpPr txBox="1"/>
              <p:nvPr/>
            </p:nvSpPr>
            <p:spPr>
              <a:xfrm>
                <a:off x="5734674" y="2905846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4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C12506E-8F5A-4998-9AD7-D46C3B25F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2905846"/>
                <a:ext cx="1422030" cy="369332"/>
              </a:xfrm>
              <a:prstGeom prst="rect">
                <a:avLst/>
              </a:prstGeom>
              <a:blipFill>
                <a:blip r:embed="rId7"/>
                <a:stretch>
                  <a:fillRect r="-772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CF0165A8-DFBC-4348-911A-4222EF8EBAAE}"/>
                  </a:ext>
                </a:extLst>
              </p14:cNvPr>
              <p14:cNvContentPartPr/>
              <p14:nvPr/>
            </p14:nvContentPartPr>
            <p14:xfrm>
              <a:off x="6626705" y="3044165"/>
              <a:ext cx="45719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CF0165A8-DFBC-4348-911A-4222EF8EBA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9449" y="3035165"/>
                <a:ext cx="228595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47" name="Grupo 14346">
            <a:extLst>
              <a:ext uri="{FF2B5EF4-FFF2-40B4-BE49-F238E27FC236}">
                <a16:creationId xmlns:a16="http://schemas.microsoft.com/office/drawing/2014/main" id="{D8337A3D-9342-4EF0-BB36-B8D587B049B5}"/>
              </a:ext>
            </a:extLst>
          </p:cNvPr>
          <p:cNvGrpSpPr/>
          <p:nvPr/>
        </p:nvGrpSpPr>
        <p:grpSpPr>
          <a:xfrm>
            <a:off x="7731085" y="2140000"/>
            <a:ext cx="3240000" cy="1140116"/>
            <a:chOff x="7818808" y="2301925"/>
            <a:chExt cx="3240000" cy="1140116"/>
          </a:xfrm>
        </p:grpSpPr>
        <p:sp>
          <p:nvSpPr>
            <p:cNvPr id="116" name="Triángulo isósceles 14345">
              <a:extLst>
                <a:ext uri="{FF2B5EF4-FFF2-40B4-BE49-F238E27FC236}">
                  <a16:creationId xmlns:a16="http://schemas.microsoft.com/office/drawing/2014/main" id="{43634317-EDBC-45D8-94E0-141649B14A81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3" name="Rectángulo 51">
              <a:extLst>
                <a:ext uri="{FF2B5EF4-FFF2-40B4-BE49-F238E27FC236}">
                  <a16:creationId xmlns:a16="http://schemas.microsoft.com/office/drawing/2014/main" id="{7851A107-32E0-4ABE-ACC8-B51447C49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67" name="Triángulo rectángulo 3">
              <a:extLst>
                <a:ext uri="{FF2B5EF4-FFF2-40B4-BE49-F238E27FC236}">
                  <a16:creationId xmlns:a16="http://schemas.microsoft.com/office/drawing/2014/main" id="{1FBBF91D-2A4F-4918-9662-F1C380E64B87}"/>
                </a:ext>
              </a:extLst>
            </p:cNvPr>
            <p:cNvSpPr/>
            <p:nvPr/>
          </p:nvSpPr>
          <p:spPr>
            <a:xfrm flipH="1">
              <a:off x="7855743" y="3026569"/>
              <a:ext cx="791682" cy="352124"/>
            </a:xfrm>
            <a:custGeom>
              <a:avLst/>
              <a:gdLst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14440"/>
                <a:gd name="connsiteY0" fmla="*/ 473947 h 476328"/>
                <a:gd name="connsiteX1" fmla="*/ 0 w 1014440"/>
                <a:gd name="connsiteY1" fmla="*/ 0 h 476328"/>
                <a:gd name="connsiteX2" fmla="*/ 1014440 w 1014440"/>
                <a:gd name="connsiteY2" fmla="*/ 476328 h 476328"/>
                <a:gd name="connsiteX3" fmla="*/ 0 w 1014440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203" h="476328">
                  <a:moveTo>
                    <a:pt x="0" y="473947"/>
                  </a:moveTo>
                  <a:lnTo>
                    <a:pt x="0" y="0"/>
                  </a:lnTo>
                  <a:cubicBezTo>
                    <a:pt x="355307" y="241060"/>
                    <a:pt x="525929" y="321423"/>
                    <a:pt x="1019203" y="476328"/>
                  </a:cubicBezTo>
                  <a:lnTo>
                    <a:pt x="0" y="473947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C47E9787-D199-4EFD-9573-886BE0505DE4}"/>
                </a:ext>
              </a:extLst>
            </p:cNvPr>
            <p:cNvSpPr/>
            <p:nvPr/>
          </p:nvSpPr>
          <p:spPr>
            <a:xfrm>
              <a:off x="815511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  <p:sp>
          <p:nvSpPr>
            <p:cNvPr id="121" name="Triángulo rectángulo 3">
              <a:extLst>
                <a:ext uri="{FF2B5EF4-FFF2-40B4-BE49-F238E27FC236}">
                  <a16:creationId xmlns:a16="http://schemas.microsoft.com/office/drawing/2014/main" id="{CCA550E4-0B2C-423A-AEA7-1B5E32ED35A4}"/>
                </a:ext>
              </a:extLst>
            </p:cNvPr>
            <p:cNvSpPr/>
            <p:nvPr/>
          </p:nvSpPr>
          <p:spPr>
            <a:xfrm>
              <a:off x="10237338" y="3026974"/>
              <a:ext cx="791682" cy="352124"/>
            </a:xfrm>
            <a:custGeom>
              <a:avLst/>
              <a:gdLst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14440"/>
                <a:gd name="connsiteY0" fmla="*/ 473947 h 476328"/>
                <a:gd name="connsiteX1" fmla="*/ 0 w 1014440"/>
                <a:gd name="connsiteY1" fmla="*/ 0 h 476328"/>
                <a:gd name="connsiteX2" fmla="*/ 1014440 w 1014440"/>
                <a:gd name="connsiteY2" fmla="*/ 476328 h 476328"/>
                <a:gd name="connsiteX3" fmla="*/ 0 w 1014440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203" h="476328">
                  <a:moveTo>
                    <a:pt x="0" y="473947"/>
                  </a:moveTo>
                  <a:lnTo>
                    <a:pt x="0" y="0"/>
                  </a:lnTo>
                  <a:cubicBezTo>
                    <a:pt x="355307" y="241060"/>
                    <a:pt x="525929" y="321423"/>
                    <a:pt x="1019203" y="476328"/>
                  </a:cubicBezTo>
                  <a:lnTo>
                    <a:pt x="0" y="473947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20063A03-35A8-40EA-AA80-6766E0C6F261}"/>
                </a:ext>
              </a:extLst>
            </p:cNvPr>
            <p:cNvSpPr/>
            <p:nvPr/>
          </p:nvSpPr>
          <p:spPr>
            <a:xfrm>
              <a:off x="1016054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</p:grp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EA48CAD1-1933-4AF6-83EF-F65404329898}"/>
              </a:ext>
            </a:extLst>
          </p:cNvPr>
          <p:cNvSpPr/>
          <p:nvPr/>
        </p:nvSpPr>
        <p:spPr>
          <a:xfrm>
            <a:off x="9928935" y="6151858"/>
            <a:ext cx="58526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5%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F0EBE543-6AA6-4C10-8F95-CAA7A725140E}"/>
              </a:ext>
            </a:extLst>
          </p:cNvPr>
          <p:cNvSpPr/>
          <p:nvPr/>
        </p:nvSpPr>
        <p:spPr>
          <a:xfrm>
            <a:off x="8154339" y="4571466"/>
            <a:ext cx="58526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5%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03F75B9-7F3C-4325-90C1-C5F49987A979}"/>
              </a:ext>
            </a:extLst>
          </p:cNvPr>
          <p:cNvSpPr/>
          <p:nvPr/>
        </p:nvSpPr>
        <p:spPr>
          <a:xfrm>
            <a:off x="2470151" y="2257425"/>
            <a:ext cx="7769224" cy="3933912"/>
          </a:xfrm>
          <a:prstGeom prst="roundRect">
            <a:avLst/>
          </a:prstGeom>
          <a:solidFill>
            <a:srgbClr val="002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EEACD3ED-8096-4704-96DC-212A7E4BDB98}"/>
              </a:ext>
            </a:extLst>
          </p:cNvPr>
          <p:cNvSpPr/>
          <p:nvPr/>
        </p:nvSpPr>
        <p:spPr>
          <a:xfrm>
            <a:off x="2979954" y="2719983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FUNDAMENTO</a:t>
            </a: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DCF7C3F1-3852-4CA9-A79D-B4516020C31A}"/>
              </a:ext>
            </a:extLst>
          </p:cNvPr>
          <p:cNvSpPr/>
          <p:nvPr/>
        </p:nvSpPr>
        <p:spPr>
          <a:xfrm>
            <a:off x="2979954" y="4537673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PE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DEDUCCIÓN</a:t>
            </a:r>
            <a:endParaRPr lang="es-ES" sz="2400" dirty="0">
              <a:solidFill>
                <a:srgbClr val="002F3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BFF05F88-B1AE-47B9-AB09-693700493A74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14 CuadroTexto">
            <a:extLst>
              <a:ext uri="{FF2B5EF4-FFF2-40B4-BE49-F238E27FC236}">
                <a16:creationId xmlns:a16="http://schemas.microsoft.com/office/drawing/2014/main" id="{964DFCD4-3F4B-426E-8F9D-520439039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31 Rectángulo">
            <a:extLst>
              <a:ext uri="{FF2B5EF4-FFF2-40B4-BE49-F238E27FC236}">
                <a16:creationId xmlns:a16="http://schemas.microsoft.com/office/drawing/2014/main" id="{90C2F6C3-AFD9-4AC6-BED0-D7390E77FCC5}"/>
              </a:ext>
            </a:extLst>
          </p:cNvPr>
          <p:cNvSpPr/>
          <p:nvPr/>
        </p:nvSpPr>
        <p:spPr>
          <a:xfrm>
            <a:off x="2446867" y="1229696"/>
            <a:ext cx="4410182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partes</a:t>
            </a:r>
          </a:p>
        </p:txBody>
      </p:sp>
      <p:sp>
        <p:nvSpPr>
          <p:cNvPr id="19" name="4 Rectángulo">
            <a:extLst>
              <a:ext uri="{FF2B5EF4-FFF2-40B4-BE49-F238E27FC236}">
                <a16:creationId xmlns:a16="http://schemas.microsoft.com/office/drawing/2014/main" id="{B2C71010-AA50-4A82-91F8-224110CD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4913525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gramatical</a:t>
            </a:r>
          </a:p>
        </p:txBody>
      </p:sp>
      <p:sp>
        <p:nvSpPr>
          <p:cNvPr id="20" name="31 Rectángulo">
            <a:extLst>
              <a:ext uri="{FF2B5EF4-FFF2-40B4-BE49-F238E27FC236}">
                <a16:creationId xmlns:a16="http://schemas.microsoft.com/office/drawing/2014/main" id="{24C77B0B-D320-4C45-B17D-DDA39C78C21D}"/>
              </a:ext>
            </a:extLst>
          </p:cNvPr>
          <p:cNvSpPr/>
          <p:nvPr/>
        </p:nvSpPr>
        <p:spPr>
          <a:xfrm>
            <a:off x="2855672" y="3464902"/>
            <a:ext cx="6857968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Dado que… (Es un razonamiento argumentativo)</a:t>
            </a:r>
          </a:p>
        </p:txBody>
      </p:sp>
      <p:sp>
        <p:nvSpPr>
          <p:cNvPr id="21" name="31 Rectángulo">
            <a:extLst>
              <a:ext uri="{FF2B5EF4-FFF2-40B4-BE49-F238E27FC236}">
                <a16:creationId xmlns:a16="http://schemas.microsoft.com/office/drawing/2014/main" id="{655B8D20-2545-4A34-BC7A-F1B979481C33}"/>
              </a:ext>
            </a:extLst>
          </p:cNvPr>
          <p:cNvSpPr/>
          <p:nvPr/>
        </p:nvSpPr>
        <p:spPr>
          <a:xfrm>
            <a:off x="2896516" y="5251731"/>
            <a:ext cx="6740948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 probable que… (Es la hipótesis misma, es H</a:t>
            </a: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E266815C-DAC7-4E71-A47A-93DA40367994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14 CuadroTexto">
            <a:extLst>
              <a:ext uri="{FF2B5EF4-FFF2-40B4-BE49-F238E27FC236}">
                <a16:creationId xmlns:a16="http://schemas.microsoft.com/office/drawing/2014/main" id="{74E49BEE-E02A-4B6F-A756-27C7B755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31 Rectángulo">
            <a:extLst>
              <a:ext uri="{FF2B5EF4-FFF2-40B4-BE49-F238E27FC236}">
                <a16:creationId xmlns:a16="http://schemas.microsoft.com/office/drawing/2014/main" id="{172991E8-AC65-4EEE-A1B8-FFAA29CB9A67}"/>
              </a:ext>
            </a:extLst>
          </p:cNvPr>
          <p:cNvSpPr/>
          <p:nvPr/>
        </p:nvSpPr>
        <p:spPr>
          <a:xfrm>
            <a:off x="2446867" y="1229696"/>
            <a:ext cx="4721164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orígenes</a:t>
            </a:r>
          </a:p>
        </p:txBody>
      </p:sp>
      <p:sp>
        <p:nvSpPr>
          <p:cNvPr id="16" name="4 Rectángulo">
            <a:extLst>
              <a:ext uri="{FF2B5EF4-FFF2-40B4-BE49-F238E27FC236}">
                <a16:creationId xmlns:a16="http://schemas.microsoft.com/office/drawing/2014/main" id="{AC7A6260-8F04-49CA-8FFB-C4B90CE97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3935693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lógica</a:t>
            </a:r>
          </a:p>
        </p:txBody>
      </p:sp>
      <p:grpSp>
        <p:nvGrpSpPr>
          <p:cNvPr id="67" name="40 Grupo">
            <a:extLst>
              <a:ext uri="{FF2B5EF4-FFF2-40B4-BE49-F238E27FC236}">
                <a16:creationId xmlns:a16="http://schemas.microsoft.com/office/drawing/2014/main" id="{6BA068B3-6272-4F8E-807C-310E0A56D498}"/>
              </a:ext>
            </a:extLst>
          </p:cNvPr>
          <p:cNvGrpSpPr>
            <a:grpSpLocks/>
          </p:cNvGrpSpPr>
          <p:nvPr/>
        </p:nvGrpSpPr>
        <p:grpSpPr bwMode="auto">
          <a:xfrm>
            <a:off x="7808456" y="1413360"/>
            <a:ext cx="1421697" cy="1514909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8" name="28 Trapecio">
              <a:extLst>
                <a:ext uri="{FF2B5EF4-FFF2-40B4-BE49-F238E27FC236}">
                  <a16:creationId xmlns:a16="http://schemas.microsoft.com/office/drawing/2014/main" id="{7D59832C-99D1-4B54-8E0E-131D286054F1}"/>
                </a:ext>
              </a:extLst>
            </p:cNvPr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CE6C5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69" name="Trapecio 4">
              <a:extLst>
                <a:ext uri="{FF2B5EF4-FFF2-40B4-BE49-F238E27FC236}">
                  <a16:creationId xmlns:a16="http://schemas.microsoft.com/office/drawing/2014/main" id="{06B37A68-8A11-4B00-9D11-23657058734B}"/>
                </a:ext>
              </a:extLst>
            </p:cNvPr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2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Aplicativo</a:t>
              </a:r>
            </a:p>
          </p:txBody>
        </p:sp>
      </p:grpSp>
      <p:grpSp>
        <p:nvGrpSpPr>
          <p:cNvPr id="70" name="46 Grupo">
            <a:extLst>
              <a:ext uri="{FF2B5EF4-FFF2-40B4-BE49-F238E27FC236}">
                <a16:creationId xmlns:a16="http://schemas.microsoft.com/office/drawing/2014/main" id="{C0420384-A848-47F2-8B5F-CD7B914E2C55}"/>
              </a:ext>
            </a:extLst>
          </p:cNvPr>
          <p:cNvGrpSpPr>
            <a:grpSpLocks/>
          </p:cNvGrpSpPr>
          <p:nvPr/>
        </p:nvGrpSpPr>
        <p:grpSpPr bwMode="auto">
          <a:xfrm>
            <a:off x="7554226" y="2922459"/>
            <a:ext cx="1947280" cy="590876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31 Trapecio">
              <a:extLst>
                <a:ext uri="{FF2B5EF4-FFF2-40B4-BE49-F238E27FC236}">
                  <a16:creationId xmlns:a16="http://schemas.microsoft.com/office/drawing/2014/main" id="{117723E3-B9BC-48FA-A25D-A472C5735714}"/>
                </a:ext>
              </a:extLst>
            </p:cNvPr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CE6C5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Trapecio 4">
              <a:extLst>
                <a:ext uri="{FF2B5EF4-FFF2-40B4-BE49-F238E27FC236}">
                  <a16:creationId xmlns:a16="http://schemas.microsoft.com/office/drawing/2014/main" id="{F62D9C45-6AAF-449A-98D8-1C1F5878E8BF}"/>
                </a:ext>
              </a:extLst>
            </p:cNvPr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Predictivo</a:t>
              </a:r>
            </a:p>
          </p:txBody>
        </p:sp>
      </p:grpSp>
      <p:grpSp>
        <p:nvGrpSpPr>
          <p:cNvPr id="73" name="49 Grupo">
            <a:extLst>
              <a:ext uri="{FF2B5EF4-FFF2-40B4-BE49-F238E27FC236}">
                <a16:creationId xmlns:a16="http://schemas.microsoft.com/office/drawing/2014/main" id="{B6FAC4FA-CCF7-4E7C-BA38-4337686B8BCA}"/>
              </a:ext>
            </a:extLst>
          </p:cNvPr>
          <p:cNvGrpSpPr>
            <a:grpSpLocks/>
          </p:cNvGrpSpPr>
          <p:nvPr/>
        </p:nvGrpSpPr>
        <p:grpSpPr bwMode="auto">
          <a:xfrm>
            <a:off x="7291763" y="3506685"/>
            <a:ext cx="2472200" cy="614743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4" name="34 Trapecio">
              <a:extLst>
                <a:ext uri="{FF2B5EF4-FFF2-40B4-BE49-F238E27FC236}">
                  <a16:creationId xmlns:a16="http://schemas.microsoft.com/office/drawing/2014/main" id="{8D55786D-066D-4B25-9454-0E777A0437DB}"/>
                </a:ext>
              </a:extLst>
            </p:cNvPr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gradFill>
              <a:gsLst>
                <a:gs pos="67000">
                  <a:srgbClr val="8AAC39"/>
                </a:gs>
                <a:gs pos="66000">
                  <a:srgbClr val="CE6C5D"/>
                </a:gs>
              </a:gsLst>
              <a:lin ang="5400000" scaled="1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75" name="Trapecio 4">
              <a:extLst>
                <a:ext uri="{FF2B5EF4-FFF2-40B4-BE49-F238E27FC236}">
                  <a16:creationId xmlns:a16="http://schemas.microsoft.com/office/drawing/2014/main" id="{9777C8D7-E10C-4710-8A7F-86594CB92771}"/>
                </a:ext>
              </a:extLst>
            </p:cNvPr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Explicativo</a:t>
              </a:r>
            </a:p>
          </p:txBody>
        </p:sp>
      </p:grpSp>
      <p:grpSp>
        <p:nvGrpSpPr>
          <p:cNvPr id="76" name="52 Grupo">
            <a:extLst>
              <a:ext uri="{FF2B5EF4-FFF2-40B4-BE49-F238E27FC236}">
                <a16:creationId xmlns:a16="http://schemas.microsoft.com/office/drawing/2014/main" id="{420A77CF-88BE-4B6C-887F-8ADD49B08BD0}"/>
              </a:ext>
            </a:extLst>
          </p:cNvPr>
          <p:cNvGrpSpPr>
            <a:grpSpLocks/>
          </p:cNvGrpSpPr>
          <p:nvPr/>
        </p:nvGrpSpPr>
        <p:grpSpPr bwMode="auto">
          <a:xfrm>
            <a:off x="7029304" y="4078449"/>
            <a:ext cx="3005587" cy="595091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7" name="37 Trapecio">
              <a:extLst>
                <a:ext uri="{FF2B5EF4-FFF2-40B4-BE49-F238E27FC236}">
                  <a16:creationId xmlns:a16="http://schemas.microsoft.com/office/drawing/2014/main" id="{C9CAB003-5A63-4A4A-95E2-8C3E6BE53946}"/>
                </a:ext>
              </a:extLst>
            </p:cNvPr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8AAC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78" name="Trapecio 4">
              <a:extLst>
                <a:ext uri="{FF2B5EF4-FFF2-40B4-BE49-F238E27FC236}">
                  <a16:creationId xmlns:a16="http://schemas.microsoft.com/office/drawing/2014/main" id="{D738D03D-2577-4B37-A023-8216BE47517E}"/>
                </a:ext>
              </a:extLst>
            </p:cNvPr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6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Relacional</a:t>
              </a:r>
            </a:p>
          </p:txBody>
        </p:sp>
      </p:grpSp>
      <p:grpSp>
        <p:nvGrpSpPr>
          <p:cNvPr id="79" name="55 Grupo">
            <a:extLst>
              <a:ext uri="{FF2B5EF4-FFF2-40B4-BE49-F238E27FC236}">
                <a16:creationId xmlns:a16="http://schemas.microsoft.com/office/drawing/2014/main" id="{4D97BADC-3379-4C99-90A2-C6A8C8BE1A95}"/>
              </a:ext>
            </a:extLst>
          </p:cNvPr>
          <p:cNvGrpSpPr>
            <a:grpSpLocks/>
          </p:cNvGrpSpPr>
          <p:nvPr/>
        </p:nvGrpSpPr>
        <p:grpSpPr bwMode="auto">
          <a:xfrm>
            <a:off x="6766418" y="4666578"/>
            <a:ext cx="3530935" cy="601847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0" name="40 Trapecio">
              <a:extLst>
                <a:ext uri="{FF2B5EF4-FFF2-40B4-BE49-F238E27FC236}">
                  <a16:creationId xmlns:a16="http://schemas.microsoft.com/office/drawing/2014/main" id="{C3F77A6B-F8A8-4F85-A032-04FCB41AB696}"/>
                </a:ext>
              </a:extLst>
            </p:cNvPr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8AAC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Trapecio 4">
              <a:extLst>
                <a:ext uri="{FF2B5EF4-FFF2-40B4-BE49-F238E27FC236}">
                  <a16:creationId xmlns:a16="http://schemas.microsoft.com/office/drawing/2014/main" id="{6EFE253A-DE5D-4181-9BC3-2651B81B4CA3}"/>
                </a:ext>
              </a:extLst>
            </p:cNvPr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Descriptivo</a:t>
              </a:r>
            </a:p>
          </p:txBody>
        </p:sp>
      </p:grpSp>
      <p:grpSp>
        <p:nvGrpSpPr>
          <p:cNvPr id="82" name="58 Grupo">
            <a:extLst>
              <a:ext uri="{FF2B5EF4-FFF2-40B4-BE49-F238E27FC236}">
                <a16:creationId xmlns:a16="http://schemas.microsoft.com/office/drawing/2014/main" id="{E86FB552-A588-44CB-A838-CCAB0599B77C}"/>
              </a:ext>
            </a:extLst>
          </p:cNvPr>
          <p:cNvGrpSpPr>
            <a:grpSpLocks/>
          </p:cNvGrpSpPr>
          <p:nvPr/>
        </p:nvGrpSpPr>
        <p:grpSpPr bwMode="auto">
          <a:xfrm>
            <a:off x="6503195" y="5248656"/>
            <a:ext cx="4056618" cy="580547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3" name="43 Trapecio">
              <a:extLst>
                <a:ext uri="{FF2B5EF4-FFF2-40B4-BE49-F238E27FC236}">
                  <a16:creationId xmlns:a16="http://schemas.microsoft.com/office/drawing/2014/main" id="{D0E1F4D2-62A0-4564-989E-23120E95CC30}"/>
                </a:ext>
              </a:extLst>
            </p:cNvPr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AAC39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84" name="Trapecio 4">
              <a:extLst>
                <a:ext uri="{FF2B5EF4-FFF2-40B4-BE49-F238E27FC236}">
                  <a16:creationId xmlns:a16="http://schemas.microsoft.com/office/drawing/2014/main" id="{758908E3-95A5-4AF3-A39B-9044ABCC636A}"/>
                </a:ext>
              </a:extLst>
            </p:cNvPr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20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Exploratorio</a:t>
              </a:r>
            </a:p>
          </p:txBody>
        </p:sp>
      </p:grpSp>
      <p:sp>
        <p:nvSpPr>
          <p:cNvPr id="91" name="35 Rectángulo redondeado">
            <a:extLst>
              <a:ext uri="{FF2B5EF4-FFF2-40B4-BE49-F238E27FC236}">
                <a16:creationId xmlns:a16="http://schemas.microsoft.com/office/drawing/2014/main" id="{DE6E7241-B652-4F47-8B4E-AD2ACAA04D10}"/>
              </a:ext>
            </a:extLst>
          </p:cNvPr>
          <p:cNvSpPr/>
          <p:nvPr/>
        </p:nvSpPr>
        <p:spPr>
          <a:xfrm>
            <a:off x="2979954" y="2186583"/>
            <a:ext cx="3360373" cy="636984"/>
          </a:xfrm>
          <a:prstGeom prst="roundRect">
            <a:avLst>
              <a:gd name="adj" fmla="val 10000"/>
            </a:avLst>
          </a:prstGeom>
          <a:solidFill>
            <a:srgbClr val="CE6C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RACIONALES</a:t>
            </a:r>
          </a:p>
        </p:txBody>
      </p:sp>
      <p:sp>
        <p:nvSpPr>
          <p:cNvPr id="92" name="38 Rectángulo redondeado">
            <a:extLst>
              <a:ext uri="{FF2B5EF4-FFF2-40B4-BE49-F238E27FC236}">
                <a16:creationId xmlns:a16="http://schemas.microsoft.com/office/drawing/2014/main" id="{14258BD8-5C71-4ED3-87D7-43BF6C49A396}"/>
              </a:ext>
            </a:extLst>
          </p:cNvPr>
          <p:cNvSpPr/>
          <p:nvPr/>
        </p:nvSpPr>
        <p:spPr>
          <a:xfrm>
            <a:off x="2979954" y="4023323"/>
            <a:ext cx="3360373" cy="636984"/>
          </a:xfrm>
          <a:prstGeom prst="roundRect">
            <a:avLst>
              <a:gd name="adj" fmla="val 10000"/>
            </a:avLst>
          </a:prstGeom>
          <a:solidFill>
            <a:srgbClr val="8AAC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PE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EMPÍRICAS</a:t>
            </a:r>
            <a:endParaRPr lang="es-ES" sz="2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5121750-EBB7-4E2A-88D6-B89CE6223235}"/>
              </a:ext>
            </a:extLst>
          </p:cNvPr>
          <p:cNvSpPr/>
          <p:nvPr/>
        </p:nvSpPr>
        <p:spPr>
          <a:xfrm>
            <a:off x="2885688" y="4664059"/>
            <a:ext cx="3454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Toma la experiencia como única base de los conocimientos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15F7DEF-25AE-48CA-879F-BD289BABBC28}"/>
              </a:ext>
            </a:extLst>
          </p:cNvPr>
          <p:cNvSpPr/>
          <p:nvPr/>
        </p:nvSpPr>
        <p:spPr>
          <a:xfrm>
            <a:off x="2924176" y="2861786"/>
            <a:ext cx="3416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conocimiento es adquirido por la razón y los conocimientos innatos</a:t>
            </a:r>
            <a:endParaRPr lang="es-PE" dirty="0"/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648583" y="1317636"/>
            <a:ext cx="6894836" cy="2677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84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ESTIMACIÓN</a:t>
            </a:r>
          </a:p>
          <a:p>
            <a:pPr algn="ctr"/>
            <a:r>
              <a:rPr lang="es-ES" sz="84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PUNTUAL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691283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745D399-FEBF-4936-8E29-0E79B00ACC9F}"/>
              </a:ext>
            </a:extLst>
          </p:cNvPr>
          <p:cNvSpPr/>
          <p:nvPr/>
        </p:nvSpPr>
        <p:spPr>
          <a:xfrm>
            <a:off x="6348056" y="5949788"/>
            <a:ext cx="360000" cy="360000"/>
          </a:xfrm>
          <a:prstGeom prst="ellipse">
            <a:avLst/>
          </a:prstGeom>
          <a:solidFill>
            <a:srgbClr val="489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28427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riángulo isósceles 14345">
            <a:extLst>
              <a:ext uri="{FF2B5EF4-FFF2-40B4-BE49-F238E27FC236}">
                <a16:creationId xmlns:a16="http://schemas.microsoft.com/office/drawing/2014/main" id="{61B8A89B-AD84-4BD9-9524-F7056C3019E1}"/>
              </a:ext>
            </a:extLst>
          </p:cNvPr>
          <p:cNvSpPr/>
          <p:nvPr/>
        </p:nvSpPr>
        <p:spPr>
          <a:xfrm>
            <a:off x="1244224" y="2139999"/>
            <a:ext cx="9720000" cy="3240000"/>
          </a:xfrm>
          <a:custGeom>
            <a:avLst/>
            <a:gdLst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0 w 720000"/>
              <a:gd name="connsiteY3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0 w 720000"/>
              <a:gd name="connsiteY3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0 w 720000"/>
              <a:gd name="connsiteY3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8 h 458468"/>
              <a:gd name="connsiteX1" fmla="*/ 360000 w 720000"/>
              <a:gd name="connsiteY1" fmla="*/ 8 h 458468"/>
              <a:gd name="connsiteX2" fmla="*/ 720000 w 720000"/>
              <a:gd name="connsiteY2" fmla="*/ 458468 h 458468"/>
              <a:gd name="connsiteX3" fmla="*/ 357233 w 720000"/>
              <a:gd name="connsiteY3" fmla="*/ 457208 h 458468"/>
              <a:gd name="connsiteX4" fmla="*/ 0 w 720000"/>
              <a:gd name="connsiteY4" fmla="*/ 458468 h 458468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458460">
                <a:moveTo>
                  <a:pt x="0" y="458460"/>
                </a:moveTo>
                <a:cubicBezTo>
                  <a:pt x="306972" y="305134"/>
                  <a:pt x="252878" y="734"/>
                  <a:pt x="360000" y="0"/>
                </a:cubicBezTo>
                <a:cubicBezTo>
                  <a:pt x="466770" y="1455"/>
                  <a:pt x="412676" y="305225"/>
                  <a:pt x="720000" y="458460"/>
                </a:cubicBezTo>
                <a:lnTo>
                  <a:pt x="357233" y="457200"/>
                </a:lnTo>
                <a:lnTo>
                  <a:pt x="0" y="458460"/>
                </a:ln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/>
          <p:cNvSpPr/>
          <p:nvPr/>
        </p:nvSpPr>
        <p:spPr>
          <a:xfrm>
            <a:off x="5731408" y="5632454"/>
            <a:ext cx="7409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10%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999340" y="5663232"/>
            <a:ext cx="5790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8%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534743" y="5663232"/>
            <a:ext cx="7409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12%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810845" y="1300278"/>
            <a:ext cx="45496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INTERVALOS DE CONFIANZA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1010479-E2A9-43C8-843C-9A375759EB19}"/>
              </a:ext>
            </a:extLst>
          </p:cNvPr>
          <p:cNvSpPr/>
          <p:nvPr/>
        </p:nvSpPr>
        <p:spPr>
          <a:xfrm>
            <a:off x="3344289" y="426779"/>
            <a:ext cx="550343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ESTIMACIÓN PUNTUAL</a:t>
            </a:r>
          </a:p>
        </p:txBody>
      </p:sp>
      <p:grpSp>
        <p:nvGrpSpPr>
          <p:cNvPr id="18" name="Gráfico 1">
            <a:extLst>
              <a:ext uri="{FF2B5EF4-FFF2-40B4-BE49-F238E27FC236}">
                <a16:creationId xmlns:a16="http://schemas.microsoft.com/office/drawing/2014/main" id="{4EB82506-33CD-41F3-8665-809D2DAC76F3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BE6D62C0-18A1-489A-AC9D-DA19963D7AA5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8BE807C6-9BD4-4026-8645-F5C26CF83085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12CC376B-0C40-4BCF-A4C0-5C2DF0A5F1F6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A3096635-40CF-41B7-BF1D-A2BD1B5A1E84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3F097D6-9517-4315-A00B-1A595AA4391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771910AF-874C-43B2-920C-CB5058D48D29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F4CCD0D-B536-4D3E-9132-882BBB1452B7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4D5AE54-E452-4DEA-B900-CA1EC42794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F70E6BA-3AB2-464C-B559-404FE2E11FF7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F0A7EE1C-34FB-474F-A839-EC6A83BD5242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E3D1F4B4-997D-49F7-8E0E-2BCA41C03D7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A15AA84-A719-4D98-AB21-338C74109FCB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C0281B71-5EDB-4926-9DA2-81775F5695D9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C3B7EA2-8210-4387-AAD4-7AD180D497E7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49536889-77D4-4FE1-AF41-3E0435EF8E6E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83BBD540-1201-4BCE-A306-D87C4988EB21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9976D2E3-EEF4-479A-8623-644A6E791B61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0644EBFC-25E5-43AB-89CD-AFFFF8134C55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8716245-B962-4510-9C68-ADE9DB3FA3FD}"/>
              </a:ext>
            </a:extLst>
          </p:cNvPr>
          <p:cNvGrpSpPr/>
          <p:nvPr/>
        </p:nvGrpSpPr>
        <p:grpSpPr>
          <a:xfrm rot="5400000">
            <a:off x="5842646" y="3486063"/>
            <a:ext cx="510348" cy="3719550"/>
            <a:chOff x="4059901" y="1679283"/>
            <a:chExt cx="510348" cy="3719550"/>
          </a:xfrm>
          <a:solidFill>
            <a:srgbClr val="002F33"/>
          </a:solidFill>
        </p:grpSpPr>
        <p:sp>
          <p:nvSpPr>
            <p:cNvPr id="38" name="3 Rectángulo">
              <a:extLst>
                <a:ext uri="{FF2B5EF4-FFF2-40B4-BE49-F238E27FC236}">
                  <a16:creationId xmlns:a16="http://schemas.microsoft.com/office/drawing/2014/main" id="{EE8EE3E8-1603-4623-B399-678D2E13A487}"/>
                </a:ext>
              </a:extLst>
            </p:cNvPr>
            <p:cNvSpPr/>
            <p:nvPr/>
          </p:nvSpPr>
          <p:spPr>
            <a:xfrm>
              <a:off x="4275274" y="1749138"/>
              <a:ext cx="108000" cy="360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9" name="5 Rectángulo">
              <a:extLst>
                <a:ext uri="{FF2B5EF4-FFF2-40B4-BE49-F238E27FC236}">
                  <a16:creationId xmlns:a16="http://schemas.microsoft.com/office/drawing/2014/main" id="{613214C5-20B3-4FAC-91CB-491C83194091}"/>
                </a:ext>
              </a:extLst>
            </p:cNvPr>
            <p:cNvSpPr/>
            <p:nvPr/>
          </p:nvSpPr>
          <p:spPr>
            <a:xfrm flipV="1">
              <a:off x="4059901" y="1679283"/>
              <a:ext cx="504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6 Rectángulo">
              <a:extLst>
                <a:ext uri="{FF2B5EF4-FFF2-40B4-BE49-F238E27FC236}">
                  <a16:creationId xmlns:a16="http://schemas.microsoft.com/office/drawing/2014/main" id="{6D8874FE-997E-4DD6-B555-ABCCE1FAB678}"/>
                </a:ext>
              </a:extLst>
            </p:cNvPr>
            <p:cNvSpPr/>
            <p:nvPr/>
          </p:nvSpPr>
          <p:spPr>
            <a:xfrm flipV="1">
              <a:off x="4066249" y="5290833"/>
              <a:ext cx="504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E0813D9D-C572-4F5F-A815-A4997161583D}"/>
                </a:ext>
              </a:extLst>
            </p:cNvPr>
            <p:cNvSpPr/>
            <p:nvPr/>
          </p:nvSpPr>
          <p:spPr>
            <a:xfrm>
              <a:off x="4195342" y="3408044"/>
              <a:ext cx="245534" cy="2455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42" name="6 Rectángulo">
            <a:extLst>
              <a:ext uri="{FF2B5EF4-FFF2-40B4-BE49-F238E27FC236}">
                <a16:creationId xmlns:a16="http://schemas.microsoft.com/office/drawing/2014/main" id="{70BF40E0-1CDE-4CAE-A0AD-25CFC1620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6227" y="3568910"/>
            <a:ext cx="1817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Barras de error</a:t>
            </a:r>
            <a:endParaRPr lang="es-PE" sz="1600" b="1" dirty="0">
              <a:solidFill>
                <a:srgbClr val="236AA9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4 Objeto">
                <a:extLst>
                  <a:ext uri="{FF2B5EF4-FFF2-40B4-BE49-F238E27FC236}">
                    <a16:creationId xmlns:a16="http://schemas.microsoft.com/office/drawing/2014/main" id="{CBA858ED-0B1B-426E-B4A4-4C735A0DEF66}"/>
                  </a:ext>
                </a:extLst>
              </p:cNvPr>
              <p:cNvSpPr txBox="1"/>
              <p:nvPr/>
            </p:nvSpPr>
            <p:spPr bwMode="auto">
              <a:xfrm>
                <a:off x="4601808" y="4486545"/>
                <a:ext cx="1109235" cy="7845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−1,96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P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4 Objeto">
                <a:extLst>
                  <a:ext uri="{FF2B5EF4-FFF2-40B4-BE49-F238E27FC236}">
                    <a16:creationId xmlns:a16="http://schemas.microsoft.com/office/drawing/2014/main" id="{CBA858ED-0B1B-426E-B4A4-4C735A0DE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1808" y="4486545"/>
                <a:ext cx="1109235" cy="784528"/>
              </a:xfrm>
              <a:prstGeom prst="rect">
                <a:avLst/>
              </a:prstGeom>
              <a:blipFill>
                <a:blip r:embed="rId2"/>
                <a:stretch>
                  <a:fillRect r="-1099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4 Objeto">
                <a:extLst>
                  <a:ext uri="{FF2B5EF4-FFF2-40B4-BE49-F238E27FC236}">
                    <a16:creationId xmlns:a16="http://schemas.microsoft.com/office/drawing/2014/main" id="{BD982CF8-9118-4957-8758-699BEDCD6AC6}"/>
                  </a:ext>
                </a:extLst>
              </p:cNvPr>
              <p:cNvSpPr txBox="1"/>
              <p:nvPr/>
            </p:nvSpPr>
            <p:spPr bwMode="auto">
              <a:xfrm>
                <a:off x="6454083" y="4486545"/>
                <a:ext cx="1109235" cy="7845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+1,96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P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4 Objeto">
                <a:extLst>
                  <a:ext uri="{FF2B5EF4-FFF2-40B4-BE49-F238E27FC236}">
                    <a16:creationId xmlns:a16="http://schemas.microsoft.com/office/drawing/2014/main" id="{BD982CF8-9118-4957-8758-699BEDCD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4083" y="4486545"/>
                <a:ext cx="1109235" cy="784528"/>
              </a:xfrm>
              <a:prstGeom prst="rect">
                <a:avLst/>
              </a:prstGeom>
              <a:blipFill>
                <a:blip r:embed="rId3"/>
                <a:stretch>
                  <a:fillRect r="-1099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A1A8439F-443D-42F4-AD9F-8BE341658C91}"/>
              </a:ext>
            </a:extLst>
          </p:cNvPr>
          <p:cNvSpPr txBox="1"/>
          <p:nvPr/>
        </p:nvSpPr>
        <p:spPr>
          <a:xfrm>
            <a:off x="3474055" y="6040678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Límite inferior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63F3DEB-889E-4E5F-848F-245F973EF390}"/>
              </a:ext>
            </a:extLst>
          </p:cNvPr>
          <p:cNvSpPr txBox="1"/>
          <p:nvPr/>
        </p:nvSpPr>
        <p:spPr>
          <a:xfrm>
            <a:off x="6994566" y="6040678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Límite superior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868A912-288D-406D-B440-4721EBF12575}"/>
              </a:ext>
            </a:extLst>
          </p:cNvPr>
          <p:cNvSpPr txBox="1"/>
          <p:nvPr/>
        </p:nvSpPr>
        <p:spPr>
          <a:xfrm>
            <a:off x="5660709" y="604067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Media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435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/>
          <p:cNvSpPr/>
          <p:nvPr/>
        </p:nvSpPr>
        <p:spPr>
          <a:xfrm>
            <a:off x="6871564" y="4927950"/>
            <a:ext cx="149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625379" y="4295142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Riesgo Relativo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5942962" y="3101258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Probabilidad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5575640" y="2318542"/>
            <a:ext cx="165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Rendimiento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6272019" y="3677050"/>
            <a:ext cx="2103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Dosis/Respuesta</a:t>
            </a:r>
          </a:p>
        </p:txBody>
      </p:sp>
      <p:grpSp>
        <p:nvGrpSpPr>
          <p:cNvPr id="38" name="Gráfico 1">
            <a:extLst>
              <a:ext uri="{FF2B5EF4-FFF2-40B4-BE49-F238E27FC236}">
                <a16:creationId xmlns:a16="http://schemas.microsoft.com/office/drawing/2014/main" id="{DD8E4728-5A2E-465A-98EE-36F3C592CEB8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98475D39-4CC9-4AFE-94A0-4BF2BC8C8D96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3D50424-545E-46E3-8DA1-0CF716AEA6AC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AC35BD6-7161-44C1-B501-6A245E1CE2FA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8DA17278-3457-4807-A18C-8D24873FC449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EC8F943-444C-49EA-9460-B73560999827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C7FF4A7B-9ABC-4A0E-BED2-7A4E31203418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6168C2A5-E581-447F-89FD-E8795E70A1F6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D182D286-12A6-4EC5-B4E5-D8143C852AA9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6AED956A-0B1F-421D-9AAE-0C43DCD47BD9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9B1FA7B7-78CA-4270-88D2-35AEF0F6104C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F3D8612D-0A05-425B-B379-268703980CD1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38701DDB-EE23-484D-83B2-6EB44218722D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A667375D-BA44-4A2D-9891-DBF2DFEA5549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28EA939F-66A6-4CA0-8F16-1A74AEAB6C86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8E494B67-394A-4392-9FD6-05ED7C85DF13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9CD888C8-DA1D-4514-B36E-FD6E9987DAC6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D39A9A38-F48A-4688-BBC7-85B2D48AB96B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7A7948-1FA2-48B3-8EC1-E06CF17207A9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09BAB1EE-A7B2-4AE0-9B02-2EDB9FC8D624}"/>
              </a:ext>
            </a:extLst>
          </p:cNvPr>
          <p:cNvSpPr/>
          <p:nvPr/>
        </p:nvSpPr>
        <p:spPr>
          <a:xfrm>
            <a:off x="3344289" y="426779"/>
            <a:ext cx="550343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ESTIMACIÓN PUNTUAL</a:t>
            </a:r>
          </a:p>
        </p:txBody>
      </p:sp>
      <p:grpSp>
        <p:nvGrpSpPr>
          <p:cNvPr id="96" name="Grupo 95">
            <a:extLst>
              <a:ext uri="{FF2B5EF4-FFF2-40B4-BE49-F238E27FC236}">
                <a16:creationId xmlns:a16="http://schemas.microsoft.com/office/drawing/2014/main" id="{CED1E8C2-009A-48DE-BC84-DD5131F42E47}"/>
              </a:ext>
            </a:extLst>
          </p:cNvPr>
          <p:cNvGrpSpPr/>
          <p:nvPr/>
        </p:nvGrpSpPr>
        <p:grpSpPr>
          <a:xfrm>
            <a:off x="2593841" y="1344930"/>
            <a:ext cx="4349884" cy="4729781"/>
            <a:chOff x="2593841" y="1344930"/>
            <a:chExt cx="4349884" cy="4729781"/>
          </a:xfrm>
        </p:grpSpPr>
        <p:grpSp>
          <p:nvGrpSpPr>
            <p:cNvPr id="97" name="40 Grupo">
              <a:extLst>
                <a:ext uri="{FF2B5EF4-FFF2-40B4-BE49-F238E27FC236}">
                  <a16:creationId xmlns:a16="http://schemas.microsoft.com/office/drawing/2014/main" id="{83B4E1D1-2750-431A-82AA-32ACC35495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1077" y="1344930"/>
              <a:ext cx="1522771" cy="1622610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28 Trapecio">
                <a:extLst>
                  <a:ext uri="{FF2B5EF4-FFF2-40B4-BE49-F238E27FC236}">
                    <a16:creationId xmlns:a16="http://schemas.microsoft.com/office/drawing/2014/main" id="{84787C3F-05F8-484E-87E6-5F6F3624D15F}"/>
                  </a:ext>
                </a:extLst>
              </p:cNvPr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4" name="Trapecio 4">
                <a:extLst>
                  <a:ext uri="{FF2B5EF4-FFF2-40B4-BE49-F238E27FC236}">
                    <a16:creationId xmlns:a16="http://schemas.microsoft.com/office/drawing/2014/main" id="{C0D03813-EE57-436D-B09D-91D4D71120BB}"/>
                  </a:ext>
                </a:extLst>
              </p:cNvPr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714" b="1" dirty="0">
                    <a:cs typeface="Arial" pitchFamily="34" charset="0"/>
                  </a:rPr>
                  <a:t>Aplicativo</a:t>
                </a:r>
              </a:p>
            </p:txBody>
          </p:sp>
        </p:grpSp>
        <p:grpSp>
          <p:nvGrpSpPr>
            <p:cNvPr id="98" name="46 Grupo">
              <a:extLst>
                <a:ext uri="{FF2B5EF4-FFF2-40B4-BE49-F238E27FC236}">
                  <a16:creationId xmlns:a16="http://schemas.microsoft.com/office/drawing/2014/main" id="{1016D791-D4C0-4AF8-A7FD-124DFE2982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8775" y="2961317"/>
              <a:ext cx="2085719" cy="632884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31 Trapecio">
                <a:extLst>
                  <a:ext uri="{FF2B5EF4-FFF2-40B4-BE49-F238E27FC236}">
                    <a16:creationId xmlns:a16="http://schemas.microsoft.com/office/drawing/2014/main" id="{F8117CB9-CEA2-4187-A155-245E23172162}"/>
                  </a:ext>
                </a:extLst>
              </p:cNvPr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2" name="Trapecio 4">
                <a:extLst>
                  <a:ext uri="{FF2B5EF4-FFF2-40B4-BE49-F238E27FC236}">
                    <a16:creationId xmlns:a16="http://schemas.microsoft.com/office/drawing/2014/main" id="{F848E6F4-20CB-41B2-A98C-CBE4ED1474AD}"/>
                  </a:ext>
                </a:extLst>
              </p:cNvPr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857" b="1" dirty="0">
                    <a:cs typeface="Arial" pitchFamily="34" charset="0"/>
                  </a:rPr>
                  <a:t>Predictivo</a:t>
                </a:r>
              </a:p>
            </p:txBody>
          </p:sp>
        </p:grpSp>
        <p:grpSp>
          <p:nvGrpSpPr>
            <p:cNvPr id="99" name="49 Grupo">
              <a:extLst>
                <a:ext uri="{FF2B5EF4-FFF2-40B4-BE49-F238E27FC236}">
                  <a16:creationId xmlns:a16="http://schemas.microsoft.com/office/drawing/2014/main" id="{88EFC865-2C06-4E10-8EFD-7CB52C1834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7654" y="3587077"/>
              <a:ext cx="2647958" cy="658446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34 Trapecio">
                <a:extLst>
                  <a:ext uri="{FF2B5EF4-FFF2-40B4-BE49-F238E27FC236}">
                    <a16:creationId xmlns:a16="http://schemas.microsoft.com/office/drawing/2014/main" id="{FFD5774B-1AE9-47A4-8981-1E38A1536612}"/>
                  </a:ext>
                </a:extLst>
              </p:cNvPr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0" name="Trapecio 4">
                <a:extLst>
                  <a:ext uri="{FF2B5EF4-FFF2-40B4-BE49-F238E27FC236}">
                    <a16:creationId xmlns:a16="http://schemas.microsoft.com/office/drawing/2014/main" id="{56CC40A5-DBA5-4165-B75B-B2FEF0F127C0}"/>
                  </a:ext>
                </a:extLst>
              </p:cNvPr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999" b="1" dirty="0">
                    <a:cs typeface="Arial" pitchFamily="34" charset="0"/>
                  </a:rPr>
                  <a:t>Explicativo</a:t>
                </a:r>
              </a:p>
            </p:txBody>
          </p:sp>
        </p:grpSp>
        <p:grpSp>
          <p:nvGrpSpPr>
            <p:cNvPr id="100" name="52 Grupo">
              <a:extLst>
                <a:ext uri="{FF2B5EF4-FFF2-40B4-BE49-F238E27FC236}">
                  <a16:creationId xmlns:a16="http://schemas.microsoft.com/office/drawing/2014/main" id="{68C8426E-2E2C-4963-BA5D-18409DEE4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6536" y="4199489"/>
              <a:ext cx="3219264" cy="637397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37 Trapecio">
                <a:extLst>
                  <a:ext uri="{FF2B5EF4-FFF2-40B4-BE49-F238E27FC236}">
                    <a16:creationId xmlns:a16="http://schemas.microsoft.com/office/drawing/2014/main" id="{7A66D48E-22EB-4069-9CA9-61A6816EA89B}"/>
                  </a:ext>
                </a:extLst>
              </p:cNvPr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8" name="Trapecio 4">
                <a:extLst>
                  <a:ext uri="{FF2B5EF4-FFF2-40B4-BE49-F238E27FC236}">
                    <a16:creationId xmlns:a16="http://schemas.microsoft.com/office/drawing/2014/main" id="{126F2C88-F1E2-4CF3-A4FE-91D4876AA23E}"/>
                  </a:ext>
                </a:extLst>
              </p:cNvPr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142" b="1" dirty="0">
                    <a:cs typeface="Arial" pitchFamily="34" charset="0"/>
                  </a:rPr>
                  <a:t>Relacional</a:t>
                </a:r>
              </a:p>
            </p:txBody>
          </p:sp>
        </p:grpSp>
        <p:grpSp>
          <p:nvGrpSpPr>
            <p:cNvPr id="101" name="55 Grupo">
              <a:extLst>
                <a:ext uri="{FF2B5EF4-FFF2-40B4-BE49-F238E27FC236}">
                  <a16:creationId xmlns:a16="http://schemas.microsoft.com/office/drawing/2014/main" id="{A57B70FC-D620-48F9-8115-9566A4EB6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959" y="4829431"/>
              <a:ext cx="3781961" cy="644634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40 Trapecio">
                <a:extLst>
                  <a:ext uri="{FF2B5EF4-FFF2-40B4-BE49-F238E27FC236}">
                    <a16:creationId xmlns:a16="http://schemas.microsoft.com/office/drawing/2014/main" id="{68AEDD79-4597-412F-92B6-A88AAE6DEF15}"/>
                  </a:ext>
                </a:extLst>
              </p:cNvPr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6" name="Trapecio 4">
                <a:extLst>
                  <a:ext uri="{FF2B5EF4-FFF2-40B4-BE49-F238E27FC236}">
                    <a16:creationId xmlns:a16="http://schemas.microsoft.com/office/drawing/2014/main" id="{60C16646-3EE9-4250-9C6F-E09620AC9960}"/>
                  </a:ext>
                </a:extLst>
              </p:cNvPr>
              <p:cNvSpPr/>
              <p:nvPr/>
            </p:nvSpPr>
            <p:spPr>
              <a:xfrm>
                <a:off x="800301" y="2924161"/>
                <a:ext cx="206019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285" b="1" dirty="0">
                    <a:cs typeface="Arial" pitchFamily="34" charset="0"/>
                  </a:rPr>
                  <a:t>Descriptivo</a:t>
                </a:r>
              </a:p>
            </p:txBody>
          </p:sp>
        </p:grpSp>
        <p:grpSp>
          <p:nvGrpSpPr>
            <p:cNvPr id="102" name="58 Grupo">
              <a:extLst>
                <a:ext uri="{FF2B5EF4-FFF2-40B4-BE49-F238E27FC236}">
                  <a16:creationId xmlns:a16="http://schemas.microsoft.com/office/drawing/2014/main" id="{15A0D82B-9357-4031-A797-B95521D4E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3841" y="5452891"/>
              <a:ext cx="4349884" cy="621820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43 Trapecio">
                <a:extLst>
                  <a:ext uri="{FF2B5EF4-FFF2-40B4-BE49-F238E27FC236}">
                    <a16:creationId xmlns:a16="http://schemas.microsoft.com/office/drawing/2014/main" id="{CA2E5A54-7D6B-4CD3-AA1F-5C03F1280D6D}"/>
                  </a:ext>
                </a:extLst>
              </p:cNvPr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4" name="Trapecio 4">
                <a:extLst>
                  <a:ext uri="{FF2B5EF4-FFF2-40B4-BE49-F238E27FC236}">
                    <a16:creationId xmlns:a16="http://schemas.microsoft.com/office/drawing/2014/main" id="{D1DA8899-7BA2-431A-AA3D-5A7503140D9A}"/>
                  </a:ext>
                </a:extLst>
              </p:cNvPr>
              <p:cNvSpPr/>
              <p:nvPr/>
            </p:nvSpPr>
            <p:spPr>
              <a:xfrm>
                <a:off x="637087" y="3483428"/>
                <a:ext cx="2403717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428" b="1" dirty="0">
                    <a:cs typeface="Arial" pitchFamily="34" charset="0"/>
                  </a:rPr>
                  <a:t>Exploratorio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616B6CA-28A9-467E-BB37-0DE9ED98E43E}"/>
                  </a:ext>
                </a:extLst>
              </p:cNvPr>
              <p:cNvSpPr/>
              <p:nvPr/>
            </p:nvSpPr>
            <p:spPr>
              <a:xfrm>
                <a:off x="8293943" y="4861657"/>
                <a:ext cx="648767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616B6CA-28A9-467E-BB37-0DE9ED98E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943" y="4861657"/>
                <a:ext cx="648767" cy="5648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ángulo 120">
                <a:extLst>
                  <a:ext uri="{FF2B5EF4-FFF2-40B4-BE49-F238E27FC236}">
                    <a16:creationId xmlns:a16="http://schemas.microsoft.com/office/drawing/2014/main" id="{033929D7-F243-4FFC-AC6E-B7146DFC1A87}"/>
                  </a:ext>
                </a:extLst>
              </p:cNvPr>
              <p:cNvSpPr/>
              <p:nvPr/>
            </p:nvSpPr>
            <p:spPr>
              <a:xfrm>
                <a:off x="8479193" y="4180439"/>
                <a:ext cx="656783" cy="6579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PE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P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21" name="Rectángulo 120">
                <a:extLst>
                  <a:ext uri="{FF2B5EF4-FFF2-40B4-BE49-F238E27FC236}">
                    <a16:creationId xmlns:a16="http://schemas.microsoft.com/office/drawing/2014/main" id="{033929D7-F243-4FFC-AC6E-B7146DFC1A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193" y="4180439"/>
                <a:ext cx="656783" cy="6579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ángulo 121">
                <a:extLst>
                  <a:ext uri="{FF2B5EF4-FFF2-40B4-BE49-F238E27FC236}">
                    <a16:creationId xmlns:a16="http://schemas.microsoft.com/office/drawing/2014/main" id="{B20CCF14-0F52-48AF-ADF6-3B1B0C2FE59A}"/>
                  </a:ext>
                </a:extLst>
              </p:cNvPr>
              <p:cNvSpPr/>
              <p:nvPr/>
            </p:nvSpPr>
            <p:spPr>
              <a:xfrm>
                <a:off x="8391652" y="3689451"/>
                <a:ext cx="59288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P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P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22" name="Rectángulo 121">
                <a:extLst>
                  <a:ext uri="{FF2B5EF4-FFF2-40B4-BE49-F238E27FC236}">
                    <a16:creationId xmlns:a16="http://schemas.microsoft.com/office/drawing/2014/main" id="{B20CCF14-0F52-48AF-ADF6-3B1B0C2FE5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652" y="3689451"/>
                <a:ext cx="592882" cy="369332"/>
              </a:xfrm>
              <a:prstGeom prst="rect">
                <a:avLst/>
              </a:prstGeom>
              <a:blipFill>
                <a:blip r:embed="rId4"/>
                <a:stretch>
                  <a:fillRect r="-721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ángulo 122">
                <a:extLst>
                  <a:ext uri="{FF2B5EF4-FFF2-40B4-BE49-F238E27FC236}">
                    <a16:creationId xmlns:a16="http://schemas.microsoft.com/office/drawing/2014/main" id="{FFA83AF8-03B1-4A18-8AA3-E3C21E2970EF}"/>
                  </a:ext>
                </a:extLst>
              </p:cNvPr>
              <p:cNvSpPr/>
              <p:nvPr/>
            </p:nvSpPr>
            <p:spPr>
              <a:xfrm>
                <a:off x="7530876" y="3115967"/>
                <a:ext cx="963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23" name="Rectángulo 122">
                <a:extLst>
                  <a:ext uri="{FF2B5EF4-FFF2-40B4-BE49-F238E27FC236}">
                    <a16:creationId xmlns:a16="http://schemas.microsoft.com/office/drawing/2014/main" id="{FFA83AF8-03B1-4A18-8AA3-E3C21E297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876" y="3115967"/>
                <a:ext cx="96359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ángulo 123">
                <a:extLst>
                  <a:ext uri="{FF2B5EF4-FFF2-40B4-BE49-F238E27FC236}">
                    <a16:creationId xmlns:a16="http://schemas.microsoft.com/office/drawing/2014/main" id="{7920A1CD-D1EB-4E0A-B919-89210377D321}"/>
                  </a:ext>
                </a:extLst>
              </p:cNvPr>
              <p:cNvSpPr/>
              <p:nvPr/>
            </p:nvSpPr>
            <p:spPr>
              <a:xfrm>
                <a:off x="7152779" y="2201715"/>
                <a:ext cx="780727" cy="65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P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P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24" name="Rectángulo 123">
                <a:extLst>
                  <a:ext uri="{FF2B5EF4-FFF2-40B4-BE49-F238E27FC236}">
                    <a16:creationId xmlns:a16="http://schemas.microsoft.com/office/drawing/2014/main" id="{7920A1CD-D1EB-4E0A-B919-89210377D3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779" y="2201715"/>
                <a:ext cx="780727" cy="6576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Grupo 124">
            <a:extLst>
              <a:ext uri="{FF2B5EF4-FFF2-40B4-BE49-F238E27FC236}">
                <a16:creationId xmlns:a16="http://schemas.microsoft.com/office/drawing/2014/main" id="{945D5F5D-AD14-4D38-89EA-36031882B84C}"/>
              </a:ext>
            </a:extLst>
          </p:cNvPr>
          <p:cNvGrpSpPr/>
          <p:nvPr/>
        </p:nvGrpSpPr>
        <p:grpSpPr>
          <a:xfrm>
            <a:off x="2027501" y="6692738"/>
            <a:ext cx="8136998" cy="360000"/>
            <a:chOff x="2027501" y="6027426"/>
            <a:chExt cx="8136998" cy="360000"/>
          </a:xfrm>
        </p:grpSpPr>
        <p:sp>
          <p:nvSpPr>
            <p:cNvPr id="126" name="Elipse 125">
              <a:extLst>
                <a:ext uri="{FF2B5EF4-FFF2-40B4-BE49-F238E27FC236}">
                  <a16:creationId xmlns:a16="http://schemas.microsoft.com/office/drawing/2014/main" id="{89EA4050-1889-4BE6-A1F4-AD35098753F1}"/>
                </a:ext>
              </a:extLst>
            </p:cNvPr>
            <p:cNvSpPr/>
            <p:nvPr/>
          </p:nvSpPr>
          <p:spPr>
            <a:xfrm>
              <a:off x="2027501" y="6027426"/>
              <a:ext cx="360000" cy="360000"/>
            </a:xfrm>
            <a:prstGeom prst="ellipse">
              <a:avLst/>
            </a:prstGeom>
            <a:solidFill>
              <a:srgbClr val="8AA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7" name="Elipse 126">
              <a:extLst>
                <a:ext uri="{FF2B5EF4-FFF2-40B4-BE49-F238E27FC236}">
                  <a16:creationId xmlns:a16="http://schemas.microsoft.com/office/drawing/2014/main" id="{5EAACCA9-72C7-4D0B-869E-C1653362D9E7}"/>
                </a:ext>
              </a:extLst>
            </p:cNvPr>
            <p:cNvSpPr/>
            <p:nvPr/>
          </p:nvSpPr>
          <p:spPr>
            <a:xfrm>
              <a:off x="2891612" y="6027426"/>
              <a:ext cx="360000" cy="360000"/>
            </a:xfrm>
            <a:prstGeom prst="ellipse">
              <a:avLst/>
            </a:prstGeom>
            <a:solidFill>
              <a:srgbClr val="D87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id="{6EE75AB0-8348-487C-8FEE-E5FE8E4758A3}"/>
                </a:ext>
              </a:extLst>
            </p:cNvPr>
            <p:cNvSpPr/>
            <p:nvPr/>
          </p:nvSpPr>
          <p:spPr>
            <a:xfrm>
              <a:off x="3755723" y="6027426"/>
              <a:ext cx="360000" cy="360000"/>
            </a:xfrm>
            <a:prstGeom prst="ellipse">
              <a:avLst/>
            </a:prstGeom>
            <a:solidFill>
              <a:srgbClr val="49494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9" name="Elipse 128">
              <a:extLst>
                <a:ext uri="{FF2B5EF4-FFF2-40B4-BE49-F238E27FC236}">
                  <a16:creationId xmlns:a16="http://schemas.microsoft.com/office/drawing/2014/main" id="{2E63719D-26A8-45D1-9930-90342805A7B3}"/>
                </a:ext>
              </a:extLst>
            </p:cNvPr>
            <p:cNvSpPr/>
            <p:nvPr/>
          </p:nvSpPr>
          <p:spPr>
            <a:xfrm>
              <a:off x="4619834" y="6027426"/>
              <a:ext cx="360000" cy="360000"/>
            </a:xfrm>
            <a:prstGeom prst="ellipse">
              <a:avLst/>
            </a:prstGeom>
            <a:solidFill>
              <a:srgbClr val="CE6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0" name="Elipse 129">
              <a:extLst>
                <a:ext uri="{FF2B5EF4-FFF2-40B4-BE49-F238E27FC236}">
                  <a16:creationId xmlns:a16="http://schemas.microsoft.com/office/drawing/2014/main" id="{49A2209C-12CE-485A-A705-38008CC7D73F}"/>
                </a:ext>
              </a:extLst>
            </p:cNvPr>
            <p:cNvSpPr/>
            <p:nvPr/>
          </p:nvSpPr>
          <p:spPr>
            <a:xfrm>
              <a:off x="5483945" y="6027426"/>
              <a:ext cx="360000" cy="360000"/>
            </a:xfrm>
            <a:prstGeom prst="ellipse">
              <a:avLst/>
            </a:prstGeom>
            <a:solidFill>
              <a:srgbClr val="E1B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1" name="Elipse 130">
              <a:extLst>
                <a:ext uri="{FF2B5EF4-FFF2-40B4-BE49-F238E27FC236}">
                  <a16:creationId xmlns:a16="http://schemas.microsoft.com/office/drawing/2014/main" id="{8F12B77B-2D27-4A0B-A1DF-8F255A237598}"/>
                </a:ext>
              </a:extLst>
            </p:cNvPr>
            <p:cNvSpPr/>
            <p:nvPr/>
          </p:nvSpPr>
          <p:spPr>
            <a:xfrm>
              <a:off x="6348056" y="6027426"/>
              <a:ext cx="360000" cy="360000"/>
            </a:xfrm>
            <a:prstGeom prst="ellipse">
              <a:avLst/>
            </a:prstGeom>
            <a:solidFill>
              <a:srgbClr val="489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2" name="Elipse 131">
              <a:extLst>
                <a:ext uri="{FF2B5EF4-FFF2-40B4-BE49-F238E27FC236}">
                  <a16:creationId xmlns:a16="http://schemas.microsoft.com/office/drawing/2014/main" id="{F2CB0A0E-00FE-43E9-8992-33354F13FD9D}"/>
                </a:ext>
              </a:extLst>
            </p:cNvPr>
            <p:cNvSpPr/>
            <p:nvPr/>
          </p:nvSpPr>
          <p:spPr>
            <a:xfrm>
              <a:off x="7212167" y="6027426"/>
              <a:ext cx="360000" cy="360000"/>
            </a:xfrm>
            <a:prstGeom prst="ellipse">
              <a:avLst/>
            </a:prstGeom>
            <a:solidFill>
              <a:srgbClr val="7D5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2C445DA7-3CC0-4D9E-8B3C-E855CBD2ADAB}"/>
                </a:ext>
              </a:extLst>
            </p:cNvPr>
            <p:cNvSpPr/>
            <p:nvPr/>
          </p:nvSpPr>
          <p:spPr>
            <a:xfrm>
              <a:off x="8076278" y="6027426"/>
              <a:ext cx="360000" cy="360000"/>
            </a:xfrm>
            <a:prstGeom prst="ellipse">
              <a:avLst/>
            </a:prstGeom>
            <a:solidFill>
              <a:srgbClr val="735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4" name="Elipse 133">
              <a:extLst>
                <a:ext uri="{FF2B5EF4-FFF2-40B4-BE49-F238E27FC236}">
                  <a16:creationId xmlns:a16="http://schemas.microsoft.com/office/drawing/2014/main" id="{D1251B88-C49B-49AD-BF5F-16524616BCE7}"/>
                </a:ext>
              </a:extLst>
            </p:cNvPr>
            <p:cNvSpPr/>
            <p:nvPr/>
          </p:nvSpPr>
          <p:spPr>
            <a:xfrm>
              <a:off x="8940389" y="6027426"/>
              <a:ext cx="360000" cy="360000"/>
            </a:xfrm>
            <a:prstGeom prst="ellipse">
              <a:avLst/>
            </a:prstGeom>
            <a:solidFill>
              <a:srgbClr val="A88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5" name="Elipse 134">
              <a:extLst>
                <a:ext uri="{FF2B5EF4-FFF2-40B4-BE49-F238E27FC236}">
                  <a16:creationId xmlns:a16="http://schemas.microsoft.com/office/drawing/2014/main" id="{F8231319-B0F0-4A2D-8F1E-26A1E831332B}"/>
                </a:ext>
              </a:extLst>
            </p:cNvPr>
            <p:cNvSpPr/>
            <p:nvPr/>
          </p:nvSpPr>
          <p:spPr>
            <a:xfrm>
              <a:off x="9804499" y="6027426"/>
              <a:ext cx="360000" cy="360000"/>
            </a:xfrm>
            <a:prstGeom prst="ellipse">
              <a:avLst/>
            </a:prstGeom>
            <a:solidFill>
              <a:srgbClr val="3F8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4901237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4768F8-CFDF-47D9-B590-DA0EE92B1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650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763197" y="1670061"/>
            <a:ext cx="6665607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411D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35085320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3812023" y="808747"/>
            <a:ext cx="4594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	LOS OBJETIVOS DEL ESTUDIO</a:t>
            </a: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67" name="Rectángulo 66">
            <a:extLst>
              <a:ext uri="{FF2B5EF4-FFF2-40B4-BE49-F238E27FC236}">
                <a16:creationId xmlns:a16="http://schemas.microsoft.com/office/drawing/2014/main" id="{CCDDB815-C373-4806-91B1-833C8ADA3174}"/>
              </a:ext>
            </a:extLst>
          </p:cNvPr>
          <p:cNvSpPr/>
          <p:nvPr/>
        </p:nvSpPr>
        <p:spPr>
          <a:xfrm>
            <a:off x="5221536" y="2746722"/>
            <a:ext cx="1769317" cy="1769317"/>
          </a:xfrm>
          <a:prstGeom prst="rect">
            <a:avLst/>
          </a:prstGeom>
          <a:solidFill>
            <a:srgbClr val="06A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sp>
        <p:nvSpPr>
          <p:cNvPr id="68" name="Oval 18">
            <a:extLst>
              <a:ext uri="{FF2B5EF4-FFF2-40B4-BE49-F238E27FC236}">
                <a16:creationId xmlns:a16="http://schemas.microsoft.com/office/drawing/2014/main" id="{D0135E1C-166C-4FBE-9473-C518E1F19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460" y="2198069"/>
            <a:ext cx="1080000" cy="10800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53" tIns="182877" rIns="0" bIns="0" rtlCol="0" anchor="ctr"/>
          <a:lstStyle/>
          <a:p>
            <a:pPr algn="ctr"/>
            <a:endParaRPr lang="en-US" sz="2199" dirty="0">
              <a:solidFill>
                <a:schemeClr val="bg1"/>
              </a:solidFill>
            </a:endParaRPr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id="{D916235B-57E1-4D1A-B457-8B15655DBC33}"/>
              </a:ext>
            </a:extLst>
          </p:cNvPr>
          <p:cNvGrpSpPr>
            <a:grpSpLocks noChangeAspect="1"/>
          </p:cNvGrpSpPr>
          <p:nvPr/>
        </p:nvGrpSpPr>
        <p:grpSpPr>
          <a:xfrm>
            <a:off x="5738460" y="2398282"/>
            <a:ext cx="720000" cy="679574"/>
            <a:chOff x="8266390" y="2005978"/>
            <a:chExt cx="876572" cy="827355"/>
          </a:xfrm>
        </p:grpSpPr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0161ABF2-472D-45FE-B329-B1D03A55C8EB}"/>
                </a:ext>
              </a:extLst>
            </p:cNvPr>
            <p:cNvSpPr/>
            <p:nvPr/>
          </p:nvSpPr>
          <p:spPr>
            <a:xfrm>
              <a:off x="8450105" y="2005978"/>
              <a:ext cx="509142" cy="509142"/>
            </a:xfrm>
            <a:custGeom>
              <a:avLst/>
              <a:gdLst>
                <a:gd name="connsiteX0" fmla="*/ 0 w 509142"/>
                <a:gd name="connsiteY0" fmla="*/ 254571 h 509142"/>
                <a:gd name="connsiteX1" fmla="*/ 254571 w 509142"/>
                <a:gd name="connsiteY1" fmla="*/ 0 h 509142"/>
                <a:gd name="connsiteX2" fmla="*/ 509142 w 509142"/>
                <a:gd name="connsiteY2" fmla="*/ 254571 h 509142"/>
                <a:gd name="connsiteX3" fmla="*/ 254571 w 509142"/>
                <a:gd name="connsiteY3" fmla="*/ 509142 h 509142"/>
                <a:gd name="connsiteX4" fmla="*/ 0 w 509142"/>
                <a:gd name="connsiteY4" fmla="*/ 254571 h 5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42" h="509142">
                  <a:moveTo>
                    <a:pt x="0" y="254571"/>
                  </a:moveTo>
                  <a:cubicBezTo>
                    <a:pt x="0" y="113975"/>
                    <a:pt x="113975" y="0"/>
                    <a:pt x="254571" y="0"/>
                  </a:cubicBezTo>
                  <a:cubicBezTo>
                    <a:pt x="395167" y="0"/>
                    <a:pt x="509142" y="113975"/>
                    <a:pt x="509142" y="254571"/>
                  </a:cubicBezTo>
                  <a:cubicBezTo>
                    <a:pt x="509142" y="395167"/>
                    <a:pt x="395167" y="509142"/>
                    <a:pt x="254571" y="509142"/>
                  </a:cubicBezTo>
                  <a:cubicBezTo>
                    <a:pt x="113975" y="509142"/>
                    <a:pt x="0" y="395167"/>
                    <a:pt x="0" y="254571"/>
                  </a:cubicBezTo>
                  <a:close/>
                </a:path>
              </a:pathLst>
            </a:custGeom>
            <a:noFill/>
            <a:ln w="44450">
              <a:solidFill>
                <a:srgbClr val="06A1D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7886" tIns="89099" rIns="67886" bIns="19093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1000" kern="1200" dirty="0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7BC74BE7-FF7F-46A5-9233-0F9E83E478C8}"/>
                </a:ext>
              </a:extLst>
            </p:cNvPr>
            <p:cNvSpPr/>
            <p:nvPr/>
          </p:nvSpPr>
          <p:spPr>
            <a:xfrm>
              <a:off x="8633820" y="2324191"/>
              <a:ext cx="509142" cy="509142"/>
            </a:xfrm>
            <a:custGeom>
              <a:avLst/>
              <a:gdLst>
                <a:gd name="connsiteX0" fmla="*/ 0 w 509142"/>
                <a:gd name="connsiteY0" fmla="*/ 254571 h 509142"/>
                <a:gd name="connsiteX1" fmla="*/ 254571 w 509142"/>
                <a:gd name="connsiteY1" fmla="*/ 0 h 509142"/>
                <a:gd name="connsiteX2" fmla="*/ 509142 w 509142"/>
                <a:gd name="connsiteY2" fmla="*/ 254571 h 509142"/>
                <a:gd name="connsiteX3" fmla="*/ 254571 w 509142"/>
                <a:gd name="connsiteY3" fmla="*/ 509142 h 509142"/>
                <a:gd name="connsiteX4" fmla="*/ 0 w 509142"/>
                <a:gd name="connsiteY4" fmla="*/ 254571 h 5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42" h="509142">
                  <a:moveTo>
                    <a:pt x="0" y="254571"/>
                  </a:moveTo>
                  <a:cubicBezTo>
                    <a:pt x="0" y="113975"/>
                    <a:pt x="113975" y="0"/>
                    <a:pt x="254571" y="0"/>
                  </a:cubicBezTo>
                  <a:cubicBezTo>
                    <a:pt x="395167" y="0"/>
                    <a:pt x="509142" y="113975"/>
                    <a:pt x="509142" y="254571"/>
                  </a:cubicBezTo>
                  <a:cubicBezTo>
                    <a:pt x="509142" y="395167"/>
                    <a:pt x="395167" y="509142"/>
                    <a:pt x="254571" y="509142"/>
                  </a:cubicBezTo>
                  <a:cubicBezTo>
                    <a:pt x="113975" y="509142"/>
                    <a:pt x="0" y="395167"/>
                    <a:pt x="0" y="254571"/>
                  </a:cubicBezTo>
                  <a:close/>
                </a:path>
              </a:pathLst>
            </a:custGeom>
            <a:noFill/>
            <a:ln w="44450">
              <a:solidFill>
                <a:srgbClr val="06A1D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55713" tIns="131529" rIns="47944" bIns="97585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800" kern="1200" dirty="0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05AECBFA-4910-400B-B78E-A555356B8221}"/>
                </a:ext>
              </a:extLst>
            </p:cNvPr>
            <p:cNvSpPr/>
            <p:nvPr/>
          </p:nvSpPr>
          <p:spPr>
            <a:xfrm>
              <a:off x="8266390" y="2324191"/>
              <a:ext cx="509142" cy="509142"/>
            </a:xfrm>
            <a:custGeom>
              <a:avLst/>
              <a:gdLst>
                <a:gd name="connsiteX0" fmla="*/ 0 w 509142"/>
                <a:gd name="connsiteY0" fmla="*/ 254571 h 509142"/>
                <a:gd name="connsiteX1" fmla="*/ 254571 w 509142"/>
                <a:gd name="connsiteY1" fmla="*/ 0 h 509142"/>
                <a:gd name="connsiteX2" fmla="*/ 509142 w 509142"/>
                <a:gd name="connsiteY2" fmla="*/ 254571 h 509142"/>
                <a:gd name="connsiteX3" fmla="*/ 254571 w 509142"/>
                <a:gd name="connsiteY3" fmla="*/ 509142 h 509142"/>
                <a:gd name="connsiteX4" fmla="*/ 0 w 509142"/>
                <a:gd name="connsiteY4" fmla="*/ 254571 h 5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42" h="509142">
                  <a:moveTo>
                    <a:pt x="0" y="254571"/>
                  </a:moveTo>
                  <a:cubicBezTo>
                    <a:pt x="0" y="113975"/>
                    <a:pt x="113975" y="0"/>
                    <a:pt x="254571" y="0"/>
                  </a:cubicBezTo>
                  <a:cubicBezTo>
                    <a:pt x="395167" y="0"/>
                    <a:pt x="509142" y="113975"/>
                    <a:pt x="509142" y="254571"/>
                  </a:cubicBezTo>
                  <a:cubicBezTo>
                    <a:pt x="509142" y="395167"/>
                    <a:pt x="395167" y="509142"/>
                    <a:pt x="254571" y="509142"/>
                  </a:cubicBezTo>
                  <a:cubicBezTo>
                    <a:pt x="113975" y="509142"/>
                    <a:pt x="0" y="395167"/>
                    <a:pt x="0" y="254571"/>
                  </a:cubicBezTo>
                  <a:close/>
                </a:path>
              </a:pathLst>
            </a:custGeom>
            <a:noFill/>
            <a:ln w="44450">
              <a:solidFill>
                <a:srgbClr val="06A1D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7944" tIns="131529" rIns="155713" bIns="97585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800" kern="1200" dirty="0"/>
            </a:p>
          </p:txBody>
        </p:sp>
      </p:grpSp>
      <p:sp>
        <p:nvSpPr>
          <p:cNvPr id="74" name="CuadroTexto 73">
            <a:extLst>
              <a:ext uri="{FF2B5EF4-FFF2-40B4-BE49-F238E27FC236}">
                <a16:creationId xmlns:a16="http://schemas.microsoft.com/office/drawing/2014/main" id="{5AB4E809-1211-48C4-9832-B97909249674}"/>
              </a:ext>
            </a:extLst>
          </p:cNvPr>
          <p:cNvSpPr txBox="1"/>
          <p:nvPr/>
        </p:nvSpPr>
        <p:spPr>
          <a:xfrm>
            <a:off x="5164921" y="4664954"/>
            <a:ext cx="190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Diabetes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Embarazadas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B3277692-710C-4355-AEB2-F549EF46434E}"/>
              </a:ext>
            </a:extLst>
          </p:cNvPr>
          <p:cNvSpPr/>
          <p:nvPr/>
        </p:nvSpPr>
        <p:spPr>
          <a:xfrm>
            <a:off x="7521892" y="2746722"/>
            <a:ext cx="1769317" cy="1769317"/>
          </a:xfrm>
          <a:prstGeom prst="rect">
            <a:avLst/>
          </a:prstGeom>
          <a:solidFill>
            <a:srgbClr val="9D9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 principal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B39AA55-1EE0-444B-ABB6-96D56E03B86A}"/>
              </a:ext>
            </a:extLst>
          </p:cNvPr>
          <p:cNvGrpSpPr/>
          <p:nvPr/>
        </p:nvGrpSpPr>
        <p:grpSpPr>
          <a:xfrm>
            <a:off x="7866550" y="2204583"/>
            <a:ext cx="1080000" cy="1080000"/>
            <a:chOff x="7826498" y="1430505"/>
            <a:chExt cx="1080000" cy="1080000"/>
          </a:xfrm>
        </p:grpSpPr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ACEEA5A3-3E39-49A0-846B-D8D48A883A82}"/>
                </a:ext>
              </a:extLst>
            </p:cNvPr>
            <p:cNvSpPr/>
            <p:nvPr/>
          </p:nvSpPr>
          <p:spPr>
            <a:xfrm>
              <a:off x="7826498" y="1430505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  <p:pic>
          <p:nvPicPr>
            <p:cNvPr id="84" name="Gráfico 83">
              <a:extLst>
                <a:ext uri="{FF2B5EF4-FFF2-40B4-BE49-F238E27FC236}">
                  <a16:creationId xmlns:a16="http://schemas.microsoft.com/office/drawing/2014/main" id="{C441F608-2661-4752-B29F-E3247044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32055" y="1665631"/>
              <a:ext cx="668887" cy="609748"/>
            </a:xfrm>
            <a:prstGeom prst="rect">
              <a:avLst/>
            </a:prstGeom>
          </p:spPr>
        </p:pic>
      </p:grpSp>
      <p:sp>
        <p:nvSpPr>
          <p:cNvPr id="90" name="CuadroTexto 89">
            <a:extLst>
              <a:ext uri="{FF2B5EF4-FFF2-40B4-BE49-F238E27FC236}">
                <a16:creationId xmlns:a16="http://schemas.microsoft.com/office/drawing/2014/main" id="{22776276-EAFF-4623-9975-1AD04652E0C4}"/>
              </a:ext>
            </a:extLst>
          </p:cNvPr>
          <p:cNvSpPr txBox="1"/>
          <p:nvPr/>
        </p:nvSpPr>
        <p:spPr>
          <a:xfrm>
            <a:off x="4680274" y="3277501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197B3969-80E7-4F28-A41E-915956281A8D}"/>
              </a:ext>
            </a:extLst>
          </p:cNvPr>
          <p:cNvSpPr txBox="1"/>
          <p:nvPr/>
        </p:nvSpPr>
        <p:spPr>
          <a:xfrm>
            <a:off x="7001496" y="3277501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=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F9368B0D-9DCA-485A-847E-F1918FF7F955}"/>
              </a:ext>
            </a:extLst>
          </p:cNvPr>
          <p:cNvSpPr txBox="1"/>
          <p:nvPr/>
        </p:nvSpPr>
        <p:spPr>
          <a:xfrm>
            <a:off x="3176850" y="4664954"/>
            <a:ext cx="1071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Estimar</a:t>
            </a:r>
          </a:p>
          <a:p>
            <a:pPr algn="ctr"/>
            <a:endPara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91BDE29C-BB29-4678-9E65-0F4E903587AF}"/>
              </a:ext>
            </a:extLst>
          </p:cNvPr>
          <p:cNvSpPr txBox="1"/>
          <p:nvPr/>
        </p:nvSpPr>
        <p:spPr>
          <a:xfrm>
            <a:off x="7149681" y="4664954"/>
            <a:ext cx="2545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Estimar </a:t>
            </a: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Prevalencia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Diabetes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Embarazadas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C41427A4-6996-430C-9807-F155E29689AC}"/>
              </a:ext>
            </a:extLst>
          </p:cNvPr>
          <p:cNvSpPr/>
          <p:nvPr/>
        </p:nvSpPr>
        <p:spPr>
          <a:xfrm>
            <a:off x="2883804" y="2744583"/>
            <a:ext cx="1769317" cy="176931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Verbo en infinitivo</a:t>
            </a:r>
            <a:endParaRPr lang="es-PE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4" name="Oval 18">
            <a:extLst>
              <a:ext uri="{FF2B5EF4-FFF2-40B4-BE49-F238E27FC236}">
                <a16:creationId xmlns:a16="http://schemas.microsoft.com/office/drawing/2014/main" id="{A9DE1ED5-233C-49BF-A8B5-F334662C0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496" y="2208248"/>
            <a:ext cx="1080000" cy="10800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53" tIns="182877" rIns="0" bIns="0" rtlCol="0" anchor="ctr"/>
          <a:lstStyle/>
          <a:p>
            <a:pPr algn="ctr"/>
            <a:endParaRPr lang="en-US" sz="2199" dirty="0">
              <a:solidFill>
                <a:schemeClr val="bg1"/>
              </a:solidFill>
            </a:endParaRPr>
          </a:p>
        </p:txBody>
      </p:sp>
      <p:pic>
        <p:nvPicPr>
          <p:cNvPr id="4" name="Gráfico 3" descr="Compartir">
            <a:extLst>
              <a:ext uri="{FF2B5EF4-FFF2-40B4-BE49-F238E27FC236}">
                <a16:creationId xmlns:a16="http://schemas.microsoft.com/office/drawing/2014/main" id="{90AEC37B-2F00-4C61-85AA-E82803472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4496" y="238824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884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4276899" y="808747"/>
            <a:ext cx="3664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	SISTEMA DE OBJETIVOS</a:t>
            </a: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79" name="27 CuadroTexto">
            <a:extLst>
              <a:ext uri="{FF2B5EF4-FFF2-40B4-BE49-F238E27FC236}">
                <a16:creationId xmlns:a16="http://schemas.microsoft.com/office/drawing/2014/main" id="{2ADAE57B-86F8-4331-AE99-E2C7075B9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35" y="2012412"/>
            <a:ext cx="1746226" cy="422360"/>
          </a:xfrm>
          <a:prstGeom prst="rect">
            <a:avLst/>
          </a:prstGeom>
          <a:solidFill>
            <a:srgbClr val="FE7058"/>
          </a:solidFill>
          <a:ln>
            <a:noFill/>
          </a:ln>
          <a:scene3d>
            <a:camera prst="orthographicFront">
              <a:rot lat="598846" lon="21296540" rev="21573483"/>
            </a:camera>
            <a:lightRig rig="threePt" dir="t"/>
          </a:scene3d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INFERENCIALES</a:t>
            </a:r>
          </a:p>
        </p:txBody>
      </p:sp>
      <p:sp>
        <p:nvSpPr>
          <p:cNvPr id="80" name="27 CuadroTexto">
            <a:extLst>
              <a:ext uri="{FF2B5EF4-FFF2-40B4-BE49-F238E27FC236}">
                <a16:creationId xmlns:a16="http://schemas.microsoft.com/office/drawing/2014/main" id="{1D313615-0D03-4BBF-8BFC-FD2FA192F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240" y="2012412"/>
            <a:ext cx="2113501" cy="422360"/>
          </a:xfrm>
          <a:prstGeom prst="rect">
            <a:avLst/>
          </a:prstGeom>
          <a:solidFill>
            <a:srgbClr val="8BBC00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NO INFERENCIALES</a:t>
            </a:r>
          </a:p>
        </p:txBody>
      </p:sp>
      <p:grpSp>
        <p:nvGrpSpPr>
          <p:cNvPr id="106" name="Grupo 105">
            <a:extLst>
              <a:ext uri="{FF2B5EF4-FFF2-40B4-BE49-F238E27FC236}">
                <a16:creationId xmlns:a16="http://schemas.microsoft.com/office/drawing/2014/main" id="{1F339E44-0A4A-4F30-BCB5-4A57963DB99C}"/>
              </a:ext>
            </a:extLst>
          </p:cNvPr>
          <p:cNvGrpSpPr/>
          <p:nvPr/>
        </p:nvGrpSpPr>
        <p:grpSpPr>
          <a:xfrm>
            <a:off x="2655051" y="3086885"/>
            <a:ext cx="2719395" cy="2023980"/>
            <a:chOff x="2655051" y="3086885"/>
            <a:chExt cx="2719395" cy="2023980"/>
          </a:xfrm>
        </p:grpSpPr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A773ED9D-F7AF-49CE-A0F2-00A82C8F86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5201" y="3580939"/>
              <a:ext cx="9524" cy="126565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64D48AAD-5704-48F5-9968-C3B65626228A}"/>
                </a:ext>
              </a:extLst>
            </p:cNvPr>
            <p:cNvSpPr/>
            <p:nvPr/>
          </p:nvSpPr>
          <p:spPr>
            <a:xfrm>
              <a:off x="2655051" y="3086885"/>
              <a:ext cx="2719395" cy="540000"/>
            </a:xfrm>
            <a:custGeom>
              <a:avLst/>
              <a:gdLst>
                <a:gd name="connsiteX0" fmla="*/ 0 w 1445040"/>
                <a:gd name="connsiteY0" fmla="*/ 72252 h 722520"/>
                <a:gd name="connsiteX1" fmla="*/ 72252 w 1445040"/>
                <a:gd name="connsiteY1" fmla="*/ 0 h 722520"/>
                <a:gd name="connsiteX2" fmla="*/ 1372788 w 1445040"/>
                <a:gd name="connsiteY2" fmla="*/ 0 h 722520"/>
                <a:gd name="connsiteX3" fmla="*/ 1445040 w 1445040"/>
                <a:gd name="connsiteY3" fmla="*/ 72252 h 722520"/>
                <a:gd name="connsiteX4" fmla="*/ 1445040 w 1445040"/>
                <a:gd name="connsiteY4" fmla="*/ 650268 h 722520"/>
                <a:gd name="connsiteX5" fmla="*/ 1372788 w 1445040"/>
                <a:gd name="connsiteY5" fmla="*/ 722520 h 722520"/>
                <a:gd name="connsiteX6" fmla="*/ 72252 w 1445040"/>
                <a:gd name="connsiteY6" fmla="*/ 722520 h 722520"/>
                <a:gd name="connsiteX7" fmla="*/ 0 w 1445040"/>
                <a:gd name="connsiteY7" fmla="*/ 650268 h 722520"/>
                <a:gd name="connsiteX8" fmla="*/ 0 w 1445040"/>
                <a:gd name="connsiteY8" fmla="*/ 72252 h 72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040" h="722520">
                  <a:moveTo>
                    <a:pt x="0" y="72252"/>
                  </a:moveTo>
                  <a:cubicBezTo>
                    <a:pt x="0" y="32348"/>
                    <a:pt x="32348" y="0"/>
                    <a:pt x="72252" y="0"/>
                  </a:cubicBezTo>
                  <a:lnTo>
                    <a:pt x="1372788" y="0"/>
                  </a:lnTo>
                  <a:cubicBezTo>
                    <a:pt x="1412692" y="0"/>
                    <a:pt x="1445040" y="32348"/>
                    <a:pt x="1445040" y="72252"/>
                  </a:cubicBezTo>
                  <a:lnTo>
                    <a:pt x="1445040" y="650268"/>
                  </a:lnTo>
                  <a:cubicBezTo>
                    <a:pt x="1445040" y="690172"/>
                    <a:pt x="1412692" y="722520"/>
                    <a:pt x="1372788" y="722520"/>
                  </a:cubicBezTo>
                  <a:lnTo>
                    <a:pt x="72252" y="722520"/>
                  </a:lnTo>
                  <a:cubicBezTo>
                    <a:pt x="32348" y="722520"/>
                    <a:pt x="0" y="690172"/>
                    <a:pt x="0" y="650268"/>
                  </a:cubicBezTo>
                  <a:lnTo>
                    <a:pt x="0" y="72252"/>
                  </a:lnTo>
                  <a:close/>
                </a:path>
              </a:pathLst>
            </a:custGeom>
            <a:solidFill>
              <a:srgbClr val="FE7058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072" tIns="49102" rIns="63072" bIns="49102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>
                  <a:latin typeface="Open Sans "/>
                </a:rPr>
                <a:t>Objetivo principal</a:t>
              </a:r>
              <a:endParaRPr lang="es-PE" sz="1600" kern="1200" dirty="0">
                <a:latin typeface="Open Sans 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8DC999E3-CA7E-4364-981F-45B0613D1330}"/>
                </a:ext>
              </a:extLst>
            </p:cNvPr>
            <p:cNvSpPr/>
            <p:nvPr/>
          </p:nvSpPr>
          <p:spPr>
            <a:xfrm>
              <a:off x="3198930" y="3828875"/>
              <a:ext cx="2160000" cy="540000"/>
            </a:xfrm>
            <a:custGeom>
              <a:avLst/>
              <a:gdLst>
                <a:gd name="connsiteX0" fmla="*/ 0 w 1156032"/>
                <a:gd name="connsiteY0" fmla="*/ 72252 h 722520"/>
                <a:gd name="connsiteX1" fmla="*/ 72252 w 1156032"/>
                <a:gd name="connsiteY1" fmla="*/ 0 h 722520"/>
                <a:gd name="connsiteX2" fmla="*/ 1083780 w 1156032"/>
                <a:gd name="connsiteY2" fmla="*/ 0 h 722520"/>
                <a:gd name="connsiteX3" fmla="*/ 1156032 w 1156032"/>
                <a:gd name="connsiteY3" fmla="*/ 72252 h 722520"/>
                <a:gd name="connsiteX4" fmla="*/ 1156032 w 1156032"/>
                <a:gd name="connsiteY4" fmla="*/ 650268 h 722520"/>
                <a:gd name="connsiteX5" fmla="*/ 1083780 w 1156032"/>
                <a:gd name="connsiteY5" fmla="*/ 722520 h 722520"/>
                <a:gd name="connsiteX6" fmla="*/ 72252 w 1156032"/>
                <a:gd name="connsiteY6" fmla="*/ 722520 h 722520"/>
                <a:gd name="connsiteX7" fmla="*/ 0 w 1156032"/>
                <a:gd name="connsiteY7" fmla="*/ 650268 h 722520"/>
                <a:gd name="connsiteX8" fmla="*/ 0 w 1156032"/>
                <a:gd name="connsiteY8" fmla="*/ 72252 h 72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32" h="722520">
                  <a:moveTo>
                    <a:pt x="0" y="72252"/>
                  </a:moveTo>
                  <a:cubicBezTo>
                    <a:pt x="0" y="32348"/>
                    <a:pt x="32348" y="0"/>
                    <a:pt x="72252" y="0"/>
                  </a:cubicBezTo>
                  <a:lnTo>
                    <a:pt x="1083780" y="0"/>
                  </a:lnTo>
                  <a:cubicBezTo>
                    <a:pt x="1123684" y="0"/>
                    <a:pt x="1156032" y="32348"/>
                    <a:pt x="1156032" y="72252"/>
                  </a:cubicBezTo>
                  <a:lnTo>
                    <a:pt x="1156032" y="650268"/>
                  </a:lnTo>
                  <a:cubicBezTo>
                    <a:pt x="1156032" y="690172"/>
                    <a:pt x="1123684" y="722520"/>
                    <a:pt x="1083780" y="722520"/>
                  </a:cubicBezTo>
                  <a:lnTo>
                    <a:pt x="72252" y="722520"/>
                  </a:lnTo>
                  <a:cubicBezTo>
                    <a:pt x="32348" y="722520"/>
                    <a:pt x="0" y="690172"/>
                    <a:pt x="0" y="650268"/>
                  </a:cubicBezTo>
                  <a:lnTo>
                    <a:pt x="0" y="72252"/>
                  </a:lnTo>
                  <a:close/>
                </a:path>
              </a:pathLst>
            </a:custGeom>
            <a:solidFill>
              <a:srgbClr val="44546A">
                <a:alpha val="9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737" tIns="40212" rIns="49737" bIns="40212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chemeClr val="bg1"/>
                  </a:solidFill>
                  <a:latin typeface="Open Sans "/>
                </a:rPr>
                <a:t>Objetivo secundario 1</a:t>
              </a:r>
              <a:endParaRPr lang="es-PE" sz="1400" kern="1200" dirty="0">
                <a:solidFill>
                  <a:schemeClr val="bg1"/>
                </a:solidFill>
                <a:latin typeface="Open Sans 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F69C062E-129D-4514-84E2-B00C2D94A81B}"/>
                </a:ext>
              </a:extLst>
            </p:cNvPr>
            <p:cNvSpPr/>
            <p:nvPr/>
          </p:nvSpPr>
          <p:spPr>
            <a:xfrm>
              <a:off x="3198930" y="4570865"/>
              <a:ext cx="2160000" cy="540000"/>
            </a:xfrm>
            <a:custGeom>
              <a:avLst/>
              <a:gdLst>
                <a:gd name="connsiteX0" fmla="*/ 0 w 1156032"/>
                <a:gd name="connsiteY0" fmla="*/ 72252 h 722520"/>
                <a:gd name="connsiteX1" fmla="*/ 72252 w 1156032"/>
                <a:gd name="connsiteY1" fmla="*/ 0 h 722520"/>
                <a:gd name="connsiteX2" fmla="*/ 1083780 w 1156032"/>
                <a:gd name="connsiteY2" fmla="*/ 0 h 722520"/>
                <a:gd name="connsiteX3" fmla="*/ 1156032 w 1156032"/>
                <a:gd name="connsiteY3" fmla="*/ 72252 h 722520"/>
                <a:gd name="connsiteX4" fmla="*/ 1156032 w 1156032"/>
                <a:gd name="connsiteY4" fmla="*/ 650268 h 722520"/>
                <a:gd name="connsiteX5" fmla="*/ 1083780 w 1156032"/>
                <a:gd name="connsiteY5" fmla="*/ 722520 h 722520"/>
                <a:gd name="connsiteX6" fmla="*/ 72252 w 1156032"/>
                <a:gd name="connsiteY6" fmla="*/ 722520 h 722520"/>
                <a:gd name="connsiteX7" fmla="*/ 0 w 1156032"/>
                <a:gd name="connsiteY7" fmla="*/ 650268 h 722520"/>
                <a:gd name="connsiteX8" fmla="*/ 0 w 1156032"/>
                <a:gd name="connsiteY8" fmla="*/ 72252 h 72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32" h="722520">
                  <a:moveTo>
                    <a:pt x="0" y="72252"/>
                  </a:moveTo>
                  <a:cubicBezTo>
                    <a:pt x="0" y="32348"/>
                    <a:pt x="32348" y="0"/>
                    <a:pt x="72252" y="0"/>
                  </a:cubicBezTo>
                  <a:lnTo>
                    <a:pt x="1083780" y="0"/>
                  </a:lnTo>
                  <a:cubicBezTo>
                    <a:pt x="1123684" y="0"/>
                    <a:pt x="1156032" y="32348"/>
                    <a:pt x="1156032" y="72252"/>
                  </a:cubicBezTo>
                  <a:lnTo>
                    <a:pt x="1156032" y="650268"/>
                  </a:lnTo>
                  <a:cubicBezTo>
                    <a:pt x="1156032" y="690172"/>
                    <a:pt x="1123684" y="722520"/>
                    <a:pt x="1083780" y="722520"/>
                  </a:cubicBezTo>
                  <a:lnTo>
                    <a:pt x="72252" y="722520"/>
                  </a:lnTo>
                  <a:cubicBezTo>
                    <a:pt x="32348" y="722520"/>
                    <a:pt x="0" y="690172"/>
                    <a:pt x="0" y="650268"/>
                  </a:cubicBezTo>
                  <a:lnTo>
                    <a:pt x="0" y="72252"/>
                  </a:lnTo>
                  <a:close/>
                </a:path>
              </a:pathLst>
            </a:custGeom>
            <a:solidFill>
              <a:srgbClr val="44546A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737" tIns="40212" rIns="49737" bIns="40212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chemeClr val="bg1"/>
                  </a:solidFill>
                  <a:latin typeface="Open Sans "/>
                </a:rPr>
                <a:t>Objetivo secundario 2</a:t>
              </a:r>
              <a:endParaRPr lang="es-PE" sz="1400" kern="1200" dirty="0">
                <a:solidFill>
                  <a:schemeClr val="bg1"/>
                </a:solidFill>
                <a:latin typeface="Open Sans "/>
              </a:endParaRP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723ACC88-35B1-43DC-A253-E6234B556EB6}"/>
                </a:ext>
              </a:extLst>
            </p:cNvPr>
            <p:cNvCxnSpPr/>
            <p:nvPr/>
          </p:nvCxnSpPr>
          <p:spPr>
            <a:xfrm flipH="1">
              <a:off x="2915200" y="4098875"/>
              <a:ext cx="2861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55F823D6-D5CB-4DF4-AD3B-70A1D8A65078}"/>
                </a:ext>
              </a:extLst>
            </p:cNvPr>
            <p:cNvCxnSpPr/>
            <p:nvPr/>
          </p:nvCxnSpPr>
          <p:spPr>
            <a:xfrm flipH="1">
              <a:off x="2915200" y="4840865"/>
              <a:ext cx="2861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D6CBAF23-E816-4052-A553-E5697204AD3F}"/>
              </a:ext>
            </a:extLst>
          </p:cNvPr>
          <p:cNvGrpSpPr/>
          <p:nvPr/>
        </p:nvGrpSpPr>
        <p:grpSpPr>
          <a:xfrm>
            <a:off x="6815293" y="3086885"/>
            <a:ext cx="2719395" cy="2023980"/>
            <a:chOff x="6815293" y="3086885"/>
            <a:chExt cx="2719395" cy="2023980"/>
          </a:xfrm>
        </p:grpSpPr>
        <p:cxnSp>
          <p:nvCxnSpPr>
            <p:cNvPr id="97" name="Conector recto 96">
              <a:extLst>
                <a:ext uri="{FF2B5EF4-FFF2-40B4-BE49-F238E27FC236}">
                  <a16:creationId xmlns:a16="http://schemas.microsoft.com/office/drawing/2014/main" id="{0908473B-E56D-4095-83EC-62792DD293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5443" y="3580939"/>
              <a:ext cx="9524" cy="126565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1041B016-B7F0-46E5-BA8A-8120DD7B0304}"/>
                </a:ext>
              </a:extLst>
            </p:cNvPr>
            <p:cNvSpPr/>
            <p:nvPr/>
          </p:nvSpPr>
          <p:spPr>
            <a:xfrm>
              <a:off x="6815293" y="3086885"/>
              <a:ext cx="2719395" cy="540000"/>
            </a:xfrm>
            <a:custGeom>
              <a:avLst/>
              <a:gdLst>
                <a:gd name="connsiteX0" fmla="*/ 0 w 1445040"/>
                <a:gd name="connsiteY0" fmla="*/ 72252 h 722520"/>
                <a:gd name="connsiteX1" fmla="*/ 72252 w 1445040"/>
                <a:gd name="connsiteY1" fmla="*/ 0 h 722520"/>
                <a:gd name="connsiteX2" fmla="*/ 1372788 w 1445040"/>
                <a:gd name="connsiteY2" fmla="*/ 0 h 722520"/>
                <a:gd name="connsiteX3" fmla="*/ 1445040 w 1445040"/>
                <a:gd name="connsiteY3" fmla="*/ 72252 h 722520"/>
                <a:gd name="connsiteX4" fmla="*/ 1445040 w 1445040"/>
                <a:gd name="connsiteY4" fmla="*/ 650268 h 722520"/>
                <a:gd name="connsiteX5" fmla="*/ 1372788 w 1445040"/>
                <a:gd name="connsiteY5" fmla="*/ 722520 h 722520"/>
                <a:gd name="connsiteX6" fmla="*/ 72252 w 1445040"/>
                <a:gd name="connsiteY6" fmla="*/ 722520 h 722520"/>
                <a:gd name="connsiteX7" fmla="*/ 0 w 1445040"/>
                <a:gd name="connsiteY7" fmla="*/ 650268 h 722520"/>
                <a:gd name="connsiteX8" fmla="*/ 0 w 1445040"/>
                <a:gd name="connsiteY8" fmla="*/ 72252 h 72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5040" h="722520">
                  <a:moveTo>
                    <a:pt x="0" y="72252"/>
                  </a:moveTo>
                  <a:cubicBezTo>
                    <a:pt x="0" y="32348"/>
                    <a:pt x="32348" y="0"/>
                    <a:pt x="72252" y="0"/>
                  </a:cubicBezTo>
                  <a:lnTo>
                    <a:pt x="1372788" y="0"/>
                  </a:lnTo>
                  <a:cubicBezTo>
                    <a:pt x="1412692" y="0"/>
                    <a:pt x="1445040" y="32348"/>
                    <a:pt x="1445040" y="72252"/>
                  </a:cubicBezTo>
                  <a:lnTo>
                    <a:pt x="1445040" y="650268"/>
                  </a:lnTo>
                  <a:cubicBezTo>
                    <a:pt x="1445040" y="690172"/>
                    <a:pt x="1412692" y="722520"/>
                    <a:pt x="1372788" y="722520"/>
                  </a:cubicBezTo>
                  <a:lnTo>
                    <a:pt x="72252" y="722520"/>
                  </a:lnTo>
                  <a:cubicBezTo>
                    <a:pt x="32348" y="722520"/>
                    <a:pt x="0" y="690172"/>
                    <a:pt x="0" y="650268"/>
                  </a:cubicBezTo>
                  <a:lnTo>
                    <a:pt x="0" y="72252"/>
                  </a:lnTo>
                  <a:close/>
                </a:path>
              </a:pathLst>
            </a:custGeom>
            <a:solidFill>
              <a:srgbClr val="8BBC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072" tIns="49102" rIns="63072" bIns="49102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>
                  <a:latin typeface="Open Sans "/>
                </a:rPr>
                <a:t>Objetivo principal</a:t>
              </a:r>
              <a:endParaRPr lang="es-PE" sz="1600" kern="1200" dirty="0">
                <a:latin typeface="Open Sans 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9CC8C83F-D21D-48B3-B9F4-CBAE2EF16BE5}"/>
                </a:ext>
              </a:extLst>
            </p:cNvPr>
            <p:cNvSpPr/>
            <p:nvPr/>
          </p:nvSpPr>
          <p:spPr>
            <a:xfrm>
              <a:off x="7359172" y="3828875"/>
              <a:ext cx="2160000" cy="540000"/>
            </a:xfrm>
            <a:custGeom>
              <a:avLst/>
              <a:gdLst>
                <a:gd name="connsiteX0" fmla="*/ 0 w 1156032"/>
                <a:gd name="connsiteY0" fmla="*/ 72252 h 722520"/>
                <a:gd name="connsiteX1" fmla="*/ 72252 w 1156032"/>
                <a:gd name="connsiteY1" fmla="*/ 0 h 722520"/>
                <a:gd name="connsiteX2" fmla="*/ 1083780 w 1156032"/>
                <a:gd name="connsiteY2" fmla="*/ 0 h 722520"/>
                <a:gd name="connsiteX3" fmla="*/ 1156032 w 1156032"/>
                <a:gd name="connsiteY3" fmla="*/ 72252 h 722520"/>
                <a:gd name="connsiteX4" fmla="*/ 1156032 w 1156032"/>
                <a:gd name="connsiteY4" fmla="*/ 650268 h 722520"/>
                <a:gd name="connsiteX5" fmla="*/ 1083780 w 1156032"/>
                <a:gd name="connsiteY5" fmla="*/ 722520 h 722520"/>
                <a:gd name="connsiteX6" fmla="*/ 72252 w 1156032"/>
                <a:gd name="connsiteY6" fmla="*/ 722520 h 722520"/>
                <a:gd name="connsiteX7" fmla="*/ 0 w 1156032"/>
                <a:gd name="connsiteY7" fmla="*/ 650268 h 722520"/>
                <a:gd name="connsiteX8" fmla="*/ 0 w 1156032"/>
                <a:gd name="connsiteY8" fmla="*/ 72252 h 72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32" h="722520">
                  <a:moveTo>
                    <a:pt x="0" y="72252"/>
                  </a:moveTo>
                  <a:cubicBezTo>
                    <a:pt x="0" y="32348"/>
                    <a:pt x="32348" y="0"/>
                    <a:pt x="72252" y="0"/>
                  </a:cubicBezTo>
                  <a:lnTo>
                    <a:pt x="1083780" y="0"/>
                  </a:lnTo>
                  <a:cubicBezTo>
                    <a:pt x="1123684" y="0"/>
                    <a:pt x="1156032" y="32348"/>
                    <a:pt x="1156032" y="72252"/>
                  </a:cubicBezTo>
                  <a:lnTo>
                    <a:pt x="1156032" y="650268"/>
                  </a:lnTo>
                  <a:cubicBezTo>
                    <a:pt x="1156032" y="690172"/>
                    <a:pt x="1123684" y="722520"/>
                    <a:pt x="1083780" y="722520"/>
                  </a:cubicBezTo>
                  <a:lnTo>
                    <a:pt x="72252" y="722520"/>
                  </a:lnTo>
                  <a:cubicBezTo>
                    <a:pt x="32348" y="722520"/>
                    <a:pt x="0" y="690172"/>
                    <a:pt x="0" y="650268"/>
                  </a:cubicBezTo>
                  <a:lnTo>
                    <a:pt x="0" y="72252"/>
                  </a:lnTo>
                  <a:close/>
                </a:path>
              </a:pathLst>
            </a:custGeom>
            <a:solidFill>
              <a:srgbClr val="44546A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737" tIns="40212" rIns="49737" bIns="40212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chemeClr val="bg1"/>
                  </a:solidFill>
                  <a:latin typeface="Open Sans "/>
                </a:rPr>
                <a:t>Objetivo secundario 1</a:t>
              </a:r>
              <a:endParaRPr lang="es-PE" sz="1400" kern="1200" dirty="0">
                <a:solidFill>
                  <a:schemeClr val="bg1"/>
                </a:solidFill>
                <a:latin typeface="Open Sans 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636F4151-A13F-4C62-9B30-E4855412D92E}"/>
                </a:ext>
              </a:extLst>
            </p:cNvPr>
            <p:cNvSpPr/>
            <p:nvPr/>
          </p:nvSpPr>
          <p:spPr>
            <a:xfrm>
              <a:off x="7359172" y="4570865"/>
              <a:ext cx="2160000" cy="540000"/>
            </a:xfrm>
            <a:custGeom>
              <a:avLst/>
              <a:gdLst>
                <a:gd name="connsiteX0" fmla="*/ 0 w 1156032"/>
                <a:gd name="connsiteY0" fmla="*/ 72252 h 722520"/>
                <a:gd name="connsiteX1" fmla="*/ 72252 w 1156032"/>
                <a:gd name="connsiteY1" fmla="*/ 0 h 722520"/>
                <a:gd name="connsiteX2" fmla="*/ 1083780 w 1156032"/>
                <a:gd name="connsiteY2" fmla="*/ 0 h 722520"/>
                <a:gd name="connsiteX3" fmla="*/ 1156032 w 1156032"/>
                <a:gd name="connsiteY3" fmla="*/ 72252 h 722520"/>
                <a:gd name="connsiteX4" fmla="*/ 1156032 w 1156032"/>
                <a:gd name="connsiteY4" fmla="*/ 650268 h 722520"/>
                <a:gd name="connsiteX5" fmla="*/ 1083780 w 1156032"/>
                <a:gd name="connsiteY5" fmla="*/ 722520 h 722520"/>
                <a:gd name="connsiteX6" fmla="*/ 72252 w 1156032"/>
                <a:gd name="connsiteY6" fmla="*/ 722520 h 722520"/>
                <a:gd name="connsiteX7" fmla="*/ 0 w 1156032"/>
                <a:gd name="connsiteY7" fmla="*/ 650268 h 722520"/>
                <a:gd name="connsiteX8" fmla="*/ 0 w 1156032"/>
                <a:gd name="connsiteY8" fmla="*/ 72252 h 72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32" h="722520">
                  <a:moveTo>
                    <a:pt x="0" y="72252"/>
                  </a:moveTo>
                  <a:cubicBezTo>
                    <a:pt x="0" y="32348"/>
                    <a:pt x="32348" y="0"/>
                    <a:pt x="72252" y="0"/>
                  </a:cubicBezTo>
                  <a:lnTo>
                    <a:pt x="1083780" y="0"/>
                  </a:lnTo>
                  <a:cubicBezTo>
                    <a:pt x="1123684" y="0"/>
                    <a:pt x="1156032" y="32348"/>
                    <a:pt x="1156032" y="72252"/>
                  </a:cubicBezTo>
                  <a:lnTo>
                    <a:pt x="1156032" y="650268"/>
                  </a:lnTo>
                  <a:cubicBezTo>
                    <a:pt x="1156032" y="690172"/>
                    <a:pt x="1123684" y="722520"/>
                    <a:pt x="1083780" y="722520"/>
                  </a:cubicBezTo>
                  <a:lnTo>
                    <a:pt x="72252" y="722520"/>
                  </a:lnTo>
                  <a:cubicBezTo>
                    <a:pt x="32348" y="722520"/>
                    <a:pt x="0" y="690172"/>
                    <a:pt x="0" y="650268"/>
                  </a:cubicBezTo>
                  <a:lnTo>
                    <a:pt x="0" y="72252"/>
                  </a:lnTo>
                  <a:close/>
                </a:path>
              </a:pathLst>
            </a:custGeom>
            <a:solidFill>
              <a:srgbClr val="44546A">
                <a:alpha val="9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737" tIns="40212" rIns="49737" bIns="40212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chemeClr val="bg1"/>
                  </a:solidFill>
                  <a:latin typeface="Open Sans "/>
                </a:rPr>
                <a:t>Objetivo secundario 2</a:t>
              </a:r>
              <a:endParaRPr lang="es-PE" sz="1400" kern="1200" dirty="0">
                <a:solidFill>
                  <a:schemeClr val="bg1"/>
                </a:solidFill>
                <a:latin typeface="Open Sans "/>
              </a:endParaRPr>
            </a:p>
          </p:txBody>
        </p: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B6975BF4-E36F-4926-967F-63F2D14DEB8E}"/>
                </a:ext>
              </a:extLst>
            </p:cNvPr>
            <p:cNvCxnSpPr/>
            <p:nvPr/>
          </p:nvCxnSpPr>
          <p:spPr>
            <a:xfrm flipH="1">
              <a:off x="7075442" y="4098875"/>
              <a:ext cx="2861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cto 101">
              <a:extLst>
                <a:ext uri="{FF2B5EF4-FFF2-40B4-BE49-F238E27FC236}">
                  <a16:creationId xmlns:a16="http://schemas.microsoft.com/office/drawing/2014/main" id="{165B0A05-2331-4997-9782-52FA44843730}"/>
                </a:ext>
              </a:extLst>
            </p:cNvPr>
            <p:cNvCxnSpPr/>
            <p:nvPr/>
          </p:nvCxnSpPr>
          <p:spPr>
            <a:xfrm flipH="1">
              <a:off x="7075442" y="4840865"/>
              <a:ext cx="28611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30C6A1FA-4334-49DB-864F-DBD5B760F262}"/>
              </a:ext>
            </a:extLst>
          </p:cNvPr>
          <p:cNvSpPr/>
          <p:nvPr/>
        </p:nvSpPr>
        <p:spPr>
          <a:xfrm>
            <a:off x="3360563" y="1511844"/>
            <a:ext cx="1308370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ESTUDIOS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514C5AC0-F736-4E46-B904-8AA28A3F3A85}"/>
              </a:ext>
            </a:extLst>
          </p:cNvPr>
          <p:cNvSpPr/>
          <p:nvPr/>
        </p:nvSpPr>
        <p:spPr>
          <a:xfrm>
            <a:off x="7520805" y="1511844"/>
            <a:ext cx="1308370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ESTUDIOS</a:t>
            </a:r>
          </a:p>
        </p:txBody>
      </p:sp>
    </p:spTree>
    <p:extLst>
      <p:ext uri="{BB962C8B-B14F-4D97-AF65-F5344CB8AC3E}">
        <p14:creationId xmlns:p14="http://schemas.microsoft.com/office/powerpoint/2010/main" val="211309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93781A-1AA5-4A24-93CE-4AF0B2A8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83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9A1D1E4-4AA8-43E1-BC4F-55F4BBEC6EED}"/>
              </a:ext>
            </a:extLst>
          </p:cNvPr>
          <p:cNvSpPr/>
          <p:nvPr/>
        </p:nvSpPr>
        <p:spPr>
          <a:xfrm>
            <a:off x="2286000" y="1381125"/>
            <a:ext cx="8058150" cy="4591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F5231881-965C-4780-A797-EB81CC63722F}"/>
              </a:ext>
            </a:extLst>
          </p:cNvPr>
          <p:cNvSpPr/>
          <p:nvPr/>
        </p:nvSpPr>
        <p:spPr>
          <a:xfrm>
            <a:off x="3917602" y="2795588"/>
            <a:ext cx="1638300" cy="1638300"/>
          </a:xfrm>
          <a:prstGeom prst="ellipse">
            <a:avLst/>
          </a:prstGeom>
          <a:solidFill>
            <a:srgbClr val="EDB96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D404CF3C-A440-4EBE-9EA2-8DE0932DDC7D}"/>
              </a:ext>
            </a:extLst>
          </p:cNvPr>
          <p:cNvSpPr/>
          <p:nvPr/>
        </p:nvSpPr>
        <p:spPr>
          <a:xfrm>
            <a:off x="6655148" y="2795588"/>
            <a:ext cx="1638300" cy="1638300"/>
          </a:xfrm>
          <a:prstGeom prst="ellipse">
            <a:avLst/>
          </a:prstGeom>
          <a:solidFill>
            <a:srgbClr val="4771C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7E6A744F-AEB0-44E5-90F8-0BE166B50450}"/>
              </a:ext>
            </a:extLst>
          </p:cNvPr>
          <p:cNvSpPr/>
          <p:nvPr/>
        </p:nvSpPr>
        <p:spPr>
          <a:xfrm>
            <a:off x="8020050" y="2795588"/>
            <a:ext cx="1638300" cy="1638300"/>
          </a:xfrm>
          <a:prstGeom prst="ellipse">
            <a:avLst/>
          </a:prstGeom>
          <a:solidFill>
            <a:srgbClr val="B954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8B34C9C-7E6D-4BE5-A0F1-02F728988E45}"/>
              </a:ext>
            </a:extLst>
          </p:cNvPr>
          <p:cNvSpPr/>
          <p:nvPr/>
        </p:nvSpPr>
        <p:spPr>
          <a:xfrm>
            <a:off x="2740808" y="4568309"/>
            <a:ext cx="1210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S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pecific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(Específico)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A97AFF3-05E7-439F-BC1A-FEC8B142793D}"/>
              </a:ext>
            </a:extLst>
          </p:cNvPr>
          <p:cNvSpPr/>
          <p:nvPr/>
        </p:nvSpPr>
        <p:spPr>
          <a:xfrm>
            <a:off x="4092987" y="4568308"/>
            <a:ext cx="1287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M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easurable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(Medible)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F67FE64-7C8F-47D3-9799-E36E3F35DBA7}"/>
              </a:ext>
            </a:extLst>
          </p:cNvPr>
          <p:cNvSpPr/>
          <p:nvPr/>
        </p:nvSpPr>
        <p:spPr>
          <a:xfrm>
            <a:off x="5449174" y="4568307"/>
            <a:ext cx="1279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A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chievable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(Alcanzable)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44C59201-2411-430A-BDC7-07276768E3AB}"/>
              </a:ext>
            </a:extLst>
          </p:cNvPr>
          <p:cNvSpPr/>
          <p:nvPr/>
        </p:nvSpPr>
        <p:spPr>
          <a:xfrm>
            <a:off x="7055702" y="4568306"/>
            <a:ext cx="1007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R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ealistic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(Realista)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00AFF00B-8E21-4850-B6F9-CFC9AD2BC561}"/>
              </a:ext>
            </a:extLst>
          </p:cNvPr>
          <p:cNvSpPr/>
          <p:nvPr/>
        </p:nvSpPr>
        <p:spPr>
          <a:xfrm>
            <a:off x="8419002" y="4568306"/>
            <a:ext cx="986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T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ime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(Tiempo)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154E7B7-DCD9-4DAA-B51B-2BD451492953}"/>
              </a:ext>
            </a:extLst>
          </p:cNvPr>
          <p:cNvSpPr/>
          <p:nvPr/>
        </p:nvSpPr>
        <p:spPr>
          <a:xfrm>
            <a:off x="5286375" y="2795588"/>
            <a:ext cx="1638300" cy="1638300"/>
          </a:xfrm>
          <a:prstGeom prst="ellipse">
            <a:avLst/>
          </a:prstGeom>
          <a:solidFill>
            <a:srgbClr val="DB80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F6C7C74-942F-44A7-8515-19DB7703F6D2}"/>
              </a:ext>
            </a:extLst>
          </p:cNvPr>
          <p:cNvSpPr/>
          <p:nvPr/>
        </p:nvSpPr>
        <p:spPr>
          <a:xfrm>
            <a:off x="2526952" y="2795588"/>
            <a:ext cx="1638300" cy="1638300"/>
          </a:xfrm>
          <a:prstGeom prst="ellipse">
            <a:avLst/>
          </a:prstGeom>
          <a:solidFill>
            <a:srgbClr val="7F76B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E2E8C06-BE30-4499-9BE1-4581EF8616EC}"/>
              </a:ext>
            </a:extLst>
          </p:cNvPr>
          <p:cNvSpPr/>
          <p:nvPr/>
        </p:nvSpPr>
        <p:spPr>
          <a:xfrm>
            <a:off x="2999693" y="3014573"/>
            <a:ext cx="6928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S</a:t>
            </a:r>
            <a:endParaRPr lang="es-PE" sz="7200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992FB541-BAC3-4E32-96E1-98069AAC8AB5}"/>
              </a:ext>
            </a:extLst>
          </p:cNvPr>
          <p:cNvSpPr/>
          <p:nvPr/>
        </p:nvSpPr>
        <p:spPr>
          <a:xfrm>
            <a:off x="4190318" y="3014573"/>
            <a:ext cx="10550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M</a:t>
            </a:r>
            <a:endParaRPr lang="es-PE" sz="7200" dirty="0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1A5943B8-329E-4664-A68D-8B0BDB839FA5}"/>
              </a:ext>
            </a:extLst>
          </p:cNvPr>
          <p:cNvSpPr/>
          <p:nvPr/>
        </p:nvSpPr>
        <p:spPr>
          <a:xfrm>
            <a:off x="5719539" y="3014573"/>
            <a:ext cx="8210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A</a:t>
            </a:r>
            <a:endParaRPr lang="es-PE" sz="7200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7705BA94-ECB9-4773-A339-3F817B6CAEC1}"/>
              </a:ext>
            </a:extLst>
          </p:cNvPr>
          <p:cNvSpPr/>
          <p:nvPr/>
        </p:nvSpPr>
        <p:spPr>
          <a:xfrm>
            <a:off x="7088312" y="3014572"/>
            <a:ext cx="8210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R</a:t>
            </a:r>
            <a:endParaRPr lang="es-PE" sz="7200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0E82811E-D44A-4B6E-A2B8-4DF469080157}"/>
              </a:ext>
            </a:extLst>
          </p:cNvPr>
          <p:cNvSpPr/>
          <p:nvPr/>
        </p:nvSpPr>
        <p:spPr>
          <a:xfrm>
            <a:off x="8454622" y="3014572"/>
            <a:ext cx="7200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T</a:t>
            </a:r>
            <a:endParaRPr lang="es-PE" sz="7200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A787FE3-BD44-47F4-B65B-8DBA5F11D5C2}"/>
              </a:ext>
            </a:extLst>
          </p:cNvPr>
          <p:cNvSpPr/>
          <p:nvPr/>
        </p:nvSpPr>
        <p:spPr>
          <a:xfrm>
            <a:off x="4496566" y="1971427"/>
            <a:ext cx="320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rgbClr val="002F33"/>
                </a:solidFill>
                <a:latin typeface="Open Sans "/>
              </a:rPr>
              <a:t>Objetivos SMART</a:t>
            </a:r>
            <a:endParaRPr lang="es-PE" sz="28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467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4276899" y="808747"/>
            <a:ext cx="3664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	SISTEMA DE OBJETIVOS</a:t>
            </a: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1604FB1-2A2C-41E5-AB42-2498355EBECF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AC3802FC-2EC1-44B9-92A4-978E95FAF089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06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Enunciado del estudio</a:t>
              </a:r>
            </a:p>
          </p:txBody>
        </p:sp>
        <p:sp>
          <p:nvSpPr>
            <p:cNvPr id="50" name="Oval 18">
              <a:extLst>
                <a:ext uri="{FF2B5EF4-FFF2-40B4-BE49-F238E27FC236}">
                  <a16:creationId xmlns:a16="http://schemas.microsoft.com/office/drawing/2014/main" id="{12EE9AAA-5277-4456-99E1-3AD7BA152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4602AC0F-F4D0-4CCC-8744-6E2F0E3BEC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38460" y="2398282"/>
              <a:ext cx="720000" cy="679574"/>
              <a:chOff x="8266390" y="2005978"/>
              <a:chExt cx="876572" cy="827355"/>
            </a:xfrm>
          </p:grpSpPr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AE1E260A-EB6E-4D56-AA82-F54E9AF11DA1}"/>
                  </a:ext>
                </a:extLst>
              </p:cNvPr>
              <p:cNvSpPr/>
              <p:nvPr/>
            </p:nvSpPr>
            <p:spPr>
              <a:xfrm>
                <a:off x="8450105" y="2005978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7886" tIns="89099" rIns="67886" bIns="19093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1000" kern="1200" dirty="0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2C53FFE4-DE48-40EC-AD08-4F2B51B77A90}"/>
                  </a:ext>
                </a:extLst>
              </p:cNvPr>
              <p:cNvSpPr/>
              <p:nvPr/>
            </p:nvSpPr>
            <p:spPr>
              <a:xfrm>
                <a:off x="863382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55713" tIns="131529" rIns="47944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3F1F4243-3217-4C95-97C3-3BA93C65C9DF}"/>
                  </a:ext>
                </a:extLst>
              </p:cNvPr>
              <p:cNvSpPr/>
              <p:nvPr/>
            </p:nvSpPr>
            <p:spPr>
              <a:xfrm>
                <a:off x="826639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7944" tIns="131529" rIns="155713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</p:grp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86C0E7E-0EF3-4CDD-8732-9B85D2EFA6F7}"/>
              </a:ext>
            </a:extLst>
          </p:cNvPr>
          <p:cNvSpPr txBox="1"/>
          <p:nvPr/>
        </p:nvSpPr>
        <p:spPr>
          <a:xfrm>
            <a:off x="2334471" y="4322589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del estudio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E5F0A9B-3DAB-4F9B-B167-FFECC36BEFA3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70FD3DE7-0FFD-49D6-B9F8-FDF1CFC5662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9D9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Objetivo principal</a:t>
              </a:r>
            </a:p>
          </p:txBody>
        </p: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068A2B70-7D13-47FE-828B-74FB0010F297}"/>
                </a:ext>
              </a:extLst>
            </p:cNvPr>
            <p:cNvGrpSpPr/>
            <p:nvPr/>
          </p:nvGrpSpPr>
          <p:grpSpPr>
            <a:xfrm>
              <a:off x="7866550" y="2204583"/>
              <a:ext cx="1080000" cy="1080000"/>
              <a:chOff x="7826498" y="1430505"/>
              <a:chExt cx="1080000" cy="1080000"/>
            </a:xfrm>
          </p:grpSpPr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3BE0F28E-7E22-46D2-B1BA-365D5CB5012F}"/>
                  </a:ext>
                </a:extLst>
              </p:cNvPr>
              <p:cNvSpPr/>
              <p:nvPr/>
            </p:nvSpPr>
            <p:spPr>
              <a:xfrm>
                <a:off x="7826498" y="1430505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 dirty="0"/>
              </a:p>
            </p:txBody>
          </p:sp>
          <p:pic>
            <p:nvPicPr>
              <p:cNvPr id="59" name="Gráfico 58">
                <a:extLst>
                  <a:ext uri="{FF2B5EF4-FFF2-40B4-BE49-F238E27FC236}">
                    <a16:creationId xmlns:a16="http://schemas.microsoft.com/office/drawing/2014/main" id="{F8806140-532A-4F1A-8A82-7394D9E0B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032055" y="1665631"/>
                <a:ext cx="668887" cy="609748"/>
              </a:xfrm>
              <a:prstGeom prst="rect">
                <a:avLst/>
              </a:prstGeom>
            </p:spPr>
          </p:pic>
        </p:grpSp>
      </p:grpSp>
      <p:sp>
        <p:nvSpPr>
          <p:cNvPr id="64" name="CuadroTexto 63">
            <a:extLst>
              <a:ext uri="{FF2B5EF4-FFF2-40B4-BE49-F238E27FC236}">
                <a16:creationId xmlns:a16="http://schemas.microsoft.com/office/drawing/2014/main" id="{09789F47-7241-43F6-8211-000C79FDC87F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9B8E48-88B2-4F45-B9DE-B8B25D5F78AB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chemeClr val="bg1"/>
                </a:solidFill>
              </a:rPr>
              <a:t>≠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346C52B-0F14-4709-B8CD-AA9427EB0705}"/>
              </a:ext>
            </a:extLst>
          </p:cNvPr>
          <p:cNvSpPr/>
          <p:nvPr/>
        </p:nvSpPr>
        <p:spPr>
          <a:xfrm>
            <a:off x="2897485" y="4873939"/>
            <a:ext cx="1769317" cy="600165"/>
          </a:xfrm>
          <a:prstGeom prst="roundRect">
            <a:avLst/>
          </a:prstGeom>
          <a:solidFill>
            <a:srgbClr val="06A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¿Qué?</a:t>
            </a:r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273539A9-5CAC-45D1-8B54-7DF444DDE131}"/>
              </a:ext>
            </a:extLst>
          </p:cNvPr>
          <p:cNvSpPr/>
          <p:nvPr/>
        </p:nvSpPr>
        <p:spPr>
          <a:xfrm>
            <a:off x="7528547" y="4878541"/>
            <a:ext cx="1769317" cy="600165"/>
          </a:xfrm>
          <a:prstGeom prst="roundRect">
            <a:avLst/>
          </a:prstGeom>
          <a:solidFill>
            <a:srgbClr val="9D9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¿Cómo?</a:t>
            </a:r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0BEA2D16-0B52-4B81-878A-CC688A8D43F4}"/>
              </a:ext>
            </a:extLst>
          </p:cNvPr>
          <p:cNvSpPr txBox="1"/>
          <p:nvPr/>
        </p:nvSpPr>
        <p:spPr>
          <a:xfrm>
            <a:off x="2711180" y="5769059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idea </a:t>
            </a: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 cambia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8F74904C-5A56-48EE-BE34-3779752F4EDE}"/>
              </a:ext>
            </a:extLst>
          </p:cNvPr>
          <p:cNvSpPr txBox="1"/>
          <p:nvPr/>
        </p:nvSpPr>
        <p:spPr>
          <a:xfrm>
            <a:off x="6759552" y="5769059"/>
            <a:ext cx="33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estrategia </a:t>
            </a: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puede cambiar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928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cadillo: rectángulo con esquinas redondeadas 2">
            <a:extLst>
              <a:ext uri="{FF2B5EF4-FFF2-40B4-BE49-F238E27FC236}">
                <a16:creationId xmlns:a16="http://schemas.microsoft.com/office/drawing/2014/main" id="{9464B800-6CBD-42E6-8536-85EAF1F98236}"/>
              </a:ext>
            </a:extLst>
          </p:cNvPr>
          <p:cNvSpPr/>
          <p:nvPr/>
        </p:nvSpPr>
        <p:spPr>
          <a:xfrm>
            <a:off x="8594033" y="4492702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8BBC00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22 CuadroTexto"/>
          <p:cNvSpPr txBox="1">
            <a:spLocks noChangeArrowheads="1"/>
          </p:cNvSpPr>
          <p:nvPr/>
        </p:nvSpPr>
        <p:spPr bwMode="auto">
          <a:xfrm>
            <a:off x="9078822" y="4621987"/>
            <a:ext cx="18004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4. - Determinar</a:t>
            </a:r>
          </a:p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3. - Interpretar</a:t>
            </a:r>
          </a:p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2. - Definir</a:t>
            </a:r>
          </a:p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1. - Identificar</a:t>
            </a:r>
          </a:p>
        </p:txBody>
      </p:sp>
      <p:grpSp>
        <p:nvGrpSpPr>
          <p:cNvPr id="25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28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31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34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37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40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43" name="CuadroTexto 1"/>
          <p:cNvSpPr txBox="1">
            <a:spLocks noChangeArrowheads="1"/>
          </p:cNvSpPr>
          <p:nvPr/>
        </p:nvSpPr>
        <p:spPr bwMode="auto">
          <a:xfrm>
            <a:off x="3244561" y="318552"/>
            <a:ext cx="5729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EXPLORATORIO</a:t>
            </a:r>
          </a:p>
        </p:txBody>
      </p:sp>
      <p:sp>
        <p:nvSpPr>
          <p:cNvPr id="44" name="Flecha derecha 43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8B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49" name="Flecha derecha 48"/>
          <p:cNvSpPr/>
          <p:nvPr/>
        </p:nvSpPr>
        <p:spPr>
          <a:xfrm rot="16200000">
            <a:off x="8373417" y="5125241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200" dirty="0">
              <a:solidFill>
                <a:srgbClr val="FF000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5" name="Gráfico 1">
            <a:extLst>
              <a:ext uri="{FF2B5EF4-FFF2-40B4-BE49-F238E27FC236}">
                <a16:creationId xmlns:a16="http://schemas.microsoft.com/office/drawing/2014/main" id="{FEB46103-C3AB-4CF4-AD18-27794CCEF856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3208B111-2FB5-467A-861C-4C2EAE7105FF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9CDC2755-8273-45EA-8A23-D59D3439654D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FDE50D67-2669-4A14-8F49-B3C630047EF4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9537173F-B592-4A55-B6AA-AE5C94E66AB9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A02AB00B-8CA8-4172-A336-7BAA04CAFAD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05BDB4A1-E925-42D0-BEA5-5B143EB4703F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8A67CF9E-0C49-4621-BE1C-F76898E696BB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310C3103-B9A2-4BF0-965D-E93B9F20B631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23EB8080-94AF-4971-BA5C-544C6FE38D8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5BBA6F71-2D28-42ED-A74F-AE279EF15E16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0DE2AAC3-C4E9-4FDC-B99A-2916F9BCA6AA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8B88AFD5-045C-4C08-A8BA-8537907574F2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3E2C6EF4-3BB1-4312-AB53-EBB639FEE66B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2824BF50-2ECD-429D-B9EC-30D4CB584F4F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A1FB7EB-E872-4FB9-8BCB-8C63707F951E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6BB9ACDC-C6A3-4780-9EAC-B7DA50845669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10685330-FBC2-4442-83EB-1853440DE568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980CF12C-6130-4886-8CA3-9DAD4153C74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20908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cadillo: rectángulo con esquinas redondeadas 65">
            <a:extLst>
              <a:ext uri="{FF2B5EF4-FFF2-40B4-BE49-F238E27FC236}">
                <a16:creationId xmlns:a16="http://schemas.microsoft.com/office/drawing/2014/main" id="{02C4F1CE-2E99-4A26-A329-3D19CACB769E}"/>
              </a:ext>
            </a:extLst>
          </p:cNvPr>
          <p:cNvSpPr/>
          <p:nvPr/>
        </p:nvSpPr>
        <p:spPr>
          <a:xfrm>
            <a:off x="8390072" y="3870060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FF9C0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22 CuadroTexto"/>
          <p:cNvSpPr txBox="1">
            <a:spLocks noChangeArrowheads="1"/>
          </p:cNvSpPr>
          <p:nvPr/>
        </p:nvSpPr>
        <p:spPr bwMode="auto">
          <a:xfrm>
            <a:off x="8867300" y="4107066"/>
            <a:ext cx="20585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Verificar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Estimar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Caracterizar</a:t>
            </a:r>
          </a:p>
        </p:txBody>
      </p:sp>
      <p:grpSp>
        <p:nvGrpSpPr>
          <p:cNvPr id="25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28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31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34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37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FF9C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40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43" name="CuadroTexto 1"/>
          <p:cNvSpPr txBox="1">
            <a:spLocks noChangeArrowheads="1"/>
          </p:cNvSpPr>
          <p:nvPr/>
        </p:nvSpPr>
        <p:spPr bwMode="auto">
          <a:xfrm>
            <a:off x="3438526" y="318552"/>
            <a:ext cx="5341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DESCRIPTIVO</a:t>
            </a:r>
          </a:p>
        </p:txBody>
      </p:sp>
      <p:sp>
        <p:nvSpPr>
          <p:cNvPr id="44" name="Flecha derecha 43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49" name="Flecha derecha 48"/>
          <p:cNvSpPr/>
          <p:nvPr/>
        </p:nvSpPr>
        <p:spPr>
          <a:xfrm rot="16200000">
            <a:off x="8184733" y="4502600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45" name="Gráfico 1">
            <a:extLst>
              <a:ext uri="{FF2B5EF4-FFF2-40B4-BE49-F238E27FC236}">
                <a16:creationId xmlns:a16="http://schemas.microsoft.com/office/drawing/2014/main" id="{06D0903B-0671-40D7-B53A-A4D3F22ED441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5858FD0C-930C-44EE-A034-4E522A800DF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A157D00-6BF3-4446-BBFA-AB5766FA25BD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7AF42535-7234-4C7C-9EC6-24D11DB2CDF4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4D6EB546-4E62-497C-ADAE-931A8AAD7039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EB3DB6F1-F0E1-43C7-BA23-5A364ED31B32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64BFF6D9-2F6C-43A5-9452-7DB888DFE64F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A8E61B83-C919-4ED7-B4AD-9D673E1F04D8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3E90D251-6B3C-4CF6-B250-3A6CA3896378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DBA9D04D-E85F-4B55-A4A1-61C02CAF36BA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5BC9BC8-D178-4C2D-97C1-46816B723E96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5F361E97-D13D-40FC-82AB-9053538CEA12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3AF01979-D192-4CF0-8C3F-089C1E7CED37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9AEB88F-96CD-4B8D-8F09-5851D366F311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03DD2ED-DF5B-4C78-AAFA-032BB4F4F0F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F76BD3E5-350E-4660-BF70-C782CDB0EE0E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E8EB773E-D9E4-4500-A853-157B2EAE200B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3F478C23-9BE0-44B4-B594-5665C42BD25E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747B6703-EE74-44F4-A656-9E03B4189C70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215885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cadillo: rectángulo con esquinas redondeadas 44">
            <a:extLst>
              <a:ext uri="{FF2B5EF4-FFF2-40B4-BE49-F238E27FC236}">
                <a16:creationId xmlns:a16="http://schemas.microsoft.com/office/drawing/2014/main" id="{0C9EFD89-F287-4B8F-A272-9118F73F92E0}"/>
              </a:ext>
            </a:extLst>
          </p:cNvPr>
          <p:cNvSpPr/>
          <p:nvPr/>
        </p:nvSpPr>
        <p:spPr>
          <a:xfrm>
            <a:off x="8266514" y="3247147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FE705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8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8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9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solidFill>
            <a:srgbClr val="543F3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9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9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9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103" name="Flecha derecha 10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105" name="CuadroTexto 1"/>
          <p:cNvSpPr txBox="1">
            <a:spLocks noChangeArrowheads="1"/>
          </p:cNvSpPr>
          <p:nvPr/>
        </p:nvSpPr>
        <p:spPr bwMode="auto">
          <a:xfrm>
            <a:off x="3414482" y="318552"/>
            <a:ext cx="5389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RELACIONAL</a:t>
            </a:r>
          </a:p>
        </p:txBody>
      </p:sp>
      <p:sp>
        <p:nvSpPr>
          <p:cNvPr id="106" name="22 CuadroTexto"/>
          <p:cNvSpPr txBox="1">
            <a:spLocks noChangeArrowheads="1"/>
          </p:cNvSpPr>
          <p:nvPr/>
        </p:nvSpPr>
        <p:spPr bwMode="auto">
          <a:xfrm>
            <a:off x="8721199" y="3484153"/>
            <a:ext cx="19496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Medir la FA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Asociar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Comparar</a:t>
            </a:r>
          </a:p>
        </p:txBody>
      </p:sp>
      <p:sp>
        <p:nvSpPr>
          <p:cNvPr id="109" name="Flecha derecha 108"/>
          <p:cNvSpPr/>
          <p:nvPr/>
        </p:nvSpPr>
        <p:spPr>
          <a:xfrm rot="16200000">
            <a:off x="8030467" y="3879686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2A37BB0F-7095-4128-ADC6-857E304234F8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6DF21AF1-E668-4345-B360-FBBC60EA067C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6602521E-5CEE-4D9E-834D-FD7F869D704E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95255D0B-814B-429E-B9F1-B6FD35CD951A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458A3120-DE35-468C-BAE1-60C89B8453A8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3A0862F0-DAA5-4256-A59D-B3377C37EDE0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E35B2D4F-8839-4E09-90B9-FF8EB5E405EA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07CC390-D57C-4142-8246-CF35496B9605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74C0D08-B5CC-411D-8B98-CBE809F44A14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C4ADD8D2-7C0A-4BBF-A882-C660900E1E64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5FD034B6-3457-4B5D-9F9B-5076CEB1EB1F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3B3B7AD3-457A-462E-B2F8-2A68B043DA83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98D48626-CFBB-4445-A10C-9E8C09AB0FD3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E6B96929-EA07-48A7-A772-046F062CE338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8935A5ED-EBEB-42F6-9EBF-D417946CC5B5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271EB08-1DAC-4C2B-987B-D55F62314F51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C9EC772C-2B27-476E-810A-1773B3035CFB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A990877D-FC63-440E-842B-CA0C2CF13691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892344DA-14FE-4504-9310-D5403944A54D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8604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cadillo: rectángulo con esquinas redondeadas 63">
            <a:extLst>
              <a:ext uri="{FF2B5EF4-FFF2-40B4-BE49-F238E27FC236}">
                <a16:creationId xmlns:a16="http://schemas.microsoft.com/office/drawing/2014/main" id="{06114352-48C9-41A8-9867-67AF52D74843}"/>
              </a:ext>
            </a:extLst>
          </p:cNvPr>
          <p:cNvSpPr/>
          <p:nvPr/>
        </p:nvSpPr>
        <p:spPr>
          <a:xfrm>
            <a:off x="8087401" y="2643831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C665C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543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4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543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5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665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5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543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5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543F3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5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543F3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63" name="Flecha derecha 6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C66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3388832" y="318552"/>
            <a:ext cx="544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EXPLICATIVO</a:t>
            </a:r>
          </a:p>
        </p:txBody>
      </p:sp>
      <p:sp>
        <p:nvSpPr>
          <p:cNvPr id="66" name="22 CuadroTexto"/>
          <p:cNvSpPr txBox="1">
            <a:spLocks noChangeArrowheads="1"/>
          </p:cNvSpPr>
          <p:nvPr/>
        </p:nvSpPr>
        <p:spPr bwMode="auto">
          <a:xfrm>
            <a:off x="8588295" y="2880837"/>
            <a:ext cx="18616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Probar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Demostrar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Evidenciar</a:t>
            </a:r>
          </a:p>
        </p:txBody>
      </p:sp>
      <p:sp>
        <p:nvSpPr>
          <p:cNvPr id="69" name="Flecha derecha 68"/>
          <p:cNvSpPr/>
          <p:nvPr/>
        </p:nvSpPr>
        <p:spPr>
          <a:xfrm rot="16200000">
            <a:off x="7934374" y="3276371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CF33D5D4-0EDC-46BF-86CB-0B4C44B6E641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AD0D77BB-0E38-40EC-949B-D92092718A26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5369B3E8-6377-46BC-BCBC-504E784AF62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C1D72173-7C93-4A15-9A89-5BB629CFD0E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4232EF6-B11D-42FB-96BA-B1F1E3500DB2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68520F82-5A4F-469F-8BD2-50E03A46695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510B45D6-9B6D-4E9F-91F3-2F44632C0E91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FCE7D950-CCF2-433C-9E4B-F40AFA87F31F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D8D25B3E-40AA-4EC7-B23A-E8929780A178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6C3403C8-73F5-4114-A839-67E363A76D29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AABBCB3-53C3-46E5-8DE7-C459CE0DA0A6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A73DF1F5-8834-4AB0-9E63-1E1A444D2283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67B5714F-C564-4FA9-95F2-F0E742FD9767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6D22F71E-E222-4909-85DD-57871081939D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8C69BF73-24FA-4508-8A25-076E52BFDE91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183ED262-9267-4430-81FB-7EC2A44577C2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5322B417-D038-4278-8523-5412E0A47647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C3BAF45F-2E83-4BDA-B567-6DB1A754E040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BB034B06-737F-4432-A3DE-B76157AEA7F2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25354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cadillo: rectángulo con esquinas redondeadas 63">
            <a:extLst>
              <a:ext uri="{FF2B5EF4-FFF2-40B4-BE49-F238E27FC236}">
                <a16:creationId xmlns:a16="http://schemas.microsoft.com/office/drawing/2014/main" id="{4A59CE73-09C2-4EFC-937F-365F4F4302A2}"/>
              </a:ext>
            </a:extLst>
          </p:cNvPr>
          <p:cNvSpPr/>
          <p:nvPr/>
        </p:nvSpPr>
        <p:spPr>
          <a:xfrm>
            <a:off x="7876915" y="2018694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0196F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4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5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5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5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5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63" name="Flecha derecha 6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019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3484208" y="318552"/>
            <a:ext cx="5250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PREDICTIVO</a:t>
            </a:r>
          </a:p>
        </p:txBody>
      </p:sp>
      <p:sp>
        <p:nvSpPr>
          <p:cNvPr id="66" name="22 CuadroTexto"/>
          <p:cNvSpPr txBox="1">
            <a:spLocks noChangeArrowheads="1"/>
          </p:cNvSpPr>
          <p:nvPr/>
        </p:nvSpPr>
        <p:spPr bwMode="auto">
          <a:xfrm>
            <a:off x="8385886" y="2255700"/>
            <a:ext cx="19541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Prever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Pronosticar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Predecir</a:t>
            </a:r>
          </a:p>
        </p:txBody>
      </p:sp>
      <p:sp>
        <p:nvSpPr>
          <p:cNvPr id="69" name="Flecha derecha 68"/>
          <p:cNvSpPr/>
          <p:nvPr/>
        </p:nvSpPr>
        <p:spPr>
          <a:xfrm rot="16200000">
            <a:off x="7648457" y="2651234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5F27A38F-E7FD-43D6-8264-4F7B80BE0CBF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61D9D5A3-6A5B-41B6-858C-C14E23CC5DB0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ABACCBCB-E52B-4453-807F-0C7AEBBEF48A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2C009C6-9376-43B2-9364-1E3C02015872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E4D5F7F-A95D-4891-86AA-51D2110D3D98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E7F78955-D040-45F8-9173-0989FBCA743E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132BE4DF-BA7A-4FED-8D27-79F462A22E61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3BF4359-28C5-45EB-9D39-9FFF5EFE900E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9C4A5F5-0D36-4C17-AA36-D9219C67290E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994AB52B-6DCE-448B-BCED-A366E927284A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2DC2A1D2-1655-4129-84D7-76EC83DE3717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92970C2E-F093-4FD3-AE7D-05CD28C3E50D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DF258C3D-2D94-463A-804F-4019D2A1B51A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6D1EE7AD-0E65-45DD-AEF9-451755BFFDCE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B4543865-EE02-4481-8CFB-77ADB3FB7EE8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2897C9FC-8B36-4B58-BB47-3A7ACCFA71A7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E238C25B-01F7-4726-9AA8-5B4959DBEF80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FAC72C6B-BCB0-46BA-A46E-D4801219C863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9F78BB02-9100-4A7F-885C-E571769E8052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8405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cadillo: rectángulo con esquinas redondeadas 63">
            <a:extLst>
              <a:ext uri="{FF2B5EF4-FFF2-40B4-BE49-F238E27FC236}">
                <a16:creationId xmlns:a16="http://schemas.microsoft.com/office/drawing/2014/main" id="{7CF37258-31B0-46ED-B3E1-55929750ACD1}"/>
              </a:ext>
            </a:extLst>
          </p:cNvPr>
          <p:cNvSpPr/>
          <p:nvPr/>
        </p:nvSpPr>
        <p:spPr>
          <a:xfrm>
            <a:off x="7692991" y="1387689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00B4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00B4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4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5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5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solidFill>
            <a:srgbClr val="543F3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5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5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1E4682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63" name="Flecha derecha 6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00B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3472988" y="318552"/>
            <a:ext cx="5272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APLICATIVO</a:t>
            </a:r>
          </a:p>
        </p:txBody>
      </p:sp>
      <p:sp>
        <p:nvSpPr>
          <p:cNvPr id="66" name="22 CuadroTexto"/>
          <p:cNvSpPr txBox="1">
            <a:spLocks noChangeArrowheads="1"/>
          </p:cNvSpPr>
          <p:nvPr/>
        </p:nvSpPr>
        <p:spPr bwMode="auto">
          <a:xfrm>
            <a:off x="8321157" y="1624695"/>
            <a:ext cx="181011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Aceptar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Calibrar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Optimizar</a:t>
            </a:r>
          </a:p>
        </p:txBody>
      </p:sp>
      <p:sp>
        <p:nvSpPr>
          <p:cNvPr id="69" name="Flecha derecha 68"/>
          <p:cNvSpPr/>
          <p:nvPr/>
        </p:nvSpPr>
        <p:spPr>
          <a:xfrm rot="16200000">
            <a:off x="7562864" y="2020229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6627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EF16303-099F-4084-B502-489265C45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329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5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ángulo 70">
            <a:extLst>
              <a:ext uri="{FF2B5EF4-FFF2-40B4-BE49-F238E27FC236}">
                <a16:creationId xmlns:a16="http://schemas.microsoft.com/office/drawing/2014/main" id="{4FEE4A7A-FE3C-4A83-9266-E0BC934C610F}"/>
              </a:ext>
            </a:extLst>
          </p:cNvPr>
          <p:cNvSpPr/>
          <p:nvPr/>
        </p:nvSpPr>
        <p:spPr>
          <a:xfrm>
            <a:off x="379561" y="379562"/>
            <a:ext cx="11432877" cy="608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51" name="16 Grupo">
            <a:extLst>
              <a:ext uri="{FF2B5EF4-FFF2-40B4-BE49-F238E27FC236}">
                <a16:creationId xmlns:a16="http://schemas.microsoft.com/office/drawing/2014/main" id="{F3F52AF4-42B5-456C-999E-FE213029717A}"/>
              </a:ext>
            </a:extLst>
          </p:cNvPr>
          <p:cNvGrpSpPr>
            <a:grpSpLocks/>
          </p:cNvGrpSpPr>
          <p:nvPr/>
        </p:nvGrpSpPr>
        <p:grpSpPr bwMode="auto">
          <a:xfrm>
            <a:off x="2212225" y="2092325"/>
            <a:ext cx="3317833" cy="3288728"/>
            <a:chOff x="1112726" y="2929632"/>
            <a:chExt cx="2702760" cy="2698879"/>
          </a:xfrm>
        </p:grpSpPr>
        <p:sp>
          <p:nvSpPr>
            <p:cNvPr id="52" name="35 Elipse">
              <a:extLst>
                <a:ext uri="{FF2B5EF4-FFF2-40B4-BE49-F238E27FC236}">
                  <a16:creationId xmlns:a16="http://schemas.microsoft.com/office/drawing/2014/main" id="{5968FBA3-032D-47B5-9BC3-5E7CD70B34A8}"/>
                </a:ext>
              </a:extLst>
            </p:cNvPr>
            <p:cNvSpPr/>
            <p:nvPr/>
          </p:nvSpPr>
          <p:spPr>
            <a:xfrm>
              <a:off x="1116607" y="2929632"/>
              <a:ext cx="2698879" cy="2698879"/>
            </a:xfrm>
            <a:prstGeom prst="ellipse">
              <a:avLst/>
            </a:prstGeom>
            <a:solidFill>
              <a:srgbClr val="735487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11 CuadroTexto">
              <a:extLst>
                <a:ext uri="{FF2B5EF4-FFF2-40B4-BE49-F238E27FC236}">
                  <a16:creationId xmlns:a16="http://schemas.microsoft.com/office/drawing/2014/main" id="{ECFDF346-AC81-4EB5-9873-0DB73406F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726" y="4038622"/>
              <a:ext cx="1367366" cy="50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b="1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POBLACIÓN</a:t>
              </a:r>
            </a:p>
            <a:p>
              <a:pPr algn="ctr" eaLnBrk="1" hangingPunct="1"/>
              <a:r>
                <a:rPr lang="es-MX" altLang="es-PE" sz="16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De Estudio</a:t>
              </a:r>
              <a:endParaRPr lang="es-ES" altLang="es-PE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54" name="55 Elipse">
            <a:extLst>
              <a:ext uri="{FF2B5EF4-FFF2-40B4-BE49-F238E27FC236}">
                <a16:creationId xmlns:a16="http://schemas.microsoft.com/office/drawing/2014/main" id="{D5221506-AB43-4D68-B645-59F3F09D4826}"/>
              </a:ext>
            </a:extLst>
          </p:cNvPr>
          <p:cNvSpPr/>
          <p:nvPr/>
        </p:nvSpPr>
        <p:spPr>
          <a:xfrm>
            <a:off x="3898782" y="2926308"/>
            <a:ext cx="1626512" cy="1650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5" name="56 Grupo">
            <a:extLst>
              <a:ext uri="{FF2B5EF4-FFF2-40B4-BE49-F238E27FC236}">
                <a16:creationId xmlns:a16="http://schemas.microsoft.com/office/drawing/2014/main" id="{698899AF-03C1-45E6-B1AC-EA191A945476}"/>
              </a:ext>
            </a:extLst>
          </p:cNvPr>
          <p:cNvGrpSpPr>
            <a:grpSpLocks/>
          </p:cNvGrpSpPr>
          <p:nvPr/>
        </p:nvGrpSpPr>
        <p:grpSpPr bwMode="auto">
          <a:xfrm>
            <a:off x="7738543" y="2926308"/>
            <a:ext cx="1633258" cy="1650315"/>
            <a:chOff x="6080570" y="3638820"/>
            <a:chExt cx="1353387" cy="1349440"/>
          </a:xfrm>
        </p:grpSpPr>
        <p:sp>
          <p:nvSpPr>
            <p:cNvPr id="56" name="57 Elipse">
              <a:extLst>
                <a:ext uri="{FF2B5EF4-FFF2-40B4-BE49-F238E27FC236}">
                  <a16:creationId xmlns:a16="http://schemas.microsoft.com/office/drawing/2014/main" id="{291B3733-EDFE-4B62-833F-536D527BD6AC}"/>
                </a:ext>
              </a:extLst>
            </p:cNvPr>
            <p:cNvSpPr/>
            <p:nvPr/>
          </p:nvSpPr>
          <p:spPr>
            <a:xfrm>
              <a:off x="6084517" y="3638820"/>
              <a:ext cx="1349440" cy="1349440"/>
            </a:xfrm>
            <a:prstGeom prst="ellipse">
              <a:avLst/>
            </a:prstGeom>
            <a:solidFill>
              <a:srgbClr val="735487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12 CuadroTexto">
              <a:extLst>
                <a:ext uri="{FF2B5EF4-FFF2-40B4-BE49-F238E27FC236}">
                  <a16:creationId xmlns:a16="http://schemas.microsoft.com/office/drawing/2014/main" id="{EFBB39AF-A044-4523-B759-A98224B4B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0570" y="4037208"/>
              <a:ext cx="1349439" cy="50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b="1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MUESTRA</a:t>
              </a:r>
            </a:p>
            <a:p>
              <a:pPr algn="ctr" eaLnBrk="1" hangingPunct="1"/>
              <a:r>
                <a:rPr lang="es-MX" altLang="es-PE" sz="16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Representativa</a:t>
              </a:r>
              <a:endParaRPr lang="es-ES" altLang="es-PE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8" name="59 Grupo">
            <a:extLst>
              <a:ext uri="{FF2B5EF4-FFF2-40B4-BE49-F238E27FC236}">
                <a16:creationId xmlns:a16="http://schemas.microsoft.com/office/drawing/2014/main" id="{BB4E2C43-D77F-4651-8729-7BB1B11A5B85}"/>
              </a:ext>
            </a:extLst>
          </p:cNvPr>
          <p:cNvGrpSpPr>
            <a:grpSpLocks/>
          </p:cNvGrpSpPr>
          <p:nvPr/>
        </p:nvGrpSpPr>
        <p:grpSpPr bwMode="auto">
          <a:xfrm>
            <a:off x="4896779" y="2099728"/>
            <a:ext cx="3693977" cy="3281308"/>
            <a:chOff x="3182179" y="2630684"/>
            <a:chExt cx="3694077" cy="3280704"/>
          </a:xfrm>
        </p:grpSpPr>
        <p:sp>
          <p:nvSpPr>
            <p:cNvPr id="59" name="60 Flecha circular">
              <a:extLst>
                <a:ext uri="{FF2B5EF4-FFF2-40B4-BE49-F238E27FC236}">
                  <a16:creationId xmlns:a16="http://schemas.microsoft.com/office/drawing/2014/main" id="{F0B39034-790C-44CE-8910-59F8E2F54164}"/>
                </a:ext>
              </a:extLst>
            </p:cNvPr>
            <p:cNvSpPr/>
            <p:nvPr/>
          </p:nvSpPr>
          <p:spPr>
            <a:xfrm>
              <a:off x="3182179" y="2908397"/>
              <a:ext cx="3660874" cy="3002991"/>
            </a:xfrm>
            <a:prstGeom prst="circularArrow">
              <a:avLst>
                <a:gd name="adj1" fmla="val 9476"/>
                <a:gd name="adj2" fmla="val 684342"/>
                <a:gd name="adj3" fmla="val 7853762"/>
                <a:gd name="adj4" fmla="val 2261896"/>
                <a:gd name="adj5" fmla="val 11055"/>
              </a:avLst>
            </a:prstGeom>
            <a:solidFill>
              <a:srgbClr val="FF9C0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grpSp>
          <p:nvGrpSpPr>
            <p:cNvPr id="60" name="17 Grupo">
              <a:extLst>
                <a:ext uri="{FF2B5EF4-FFF2-40B4-BE49-F238E27FC236}">
                  <a16:creationId xmlns:a16="http://schemas.microsoft.com/office/drawing/2014/main" id="{28CDB10E-FDBC-454D-A504-058E6DD31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5382" y="2630684"/>
              <a:ext cx="3660874" cy="3002991"/>
              <a:chOff x="3215382" y="2630684"/>
              <a:chExt cx="3660874" cy="3002991"/>
            </a:xfrm>
          </p:grpSpPr>
          <p:sp>
            <p:nvSpPr>
              <p:cNvPr id="61" name="62 Flecha circular">
                <a:extLst>
                  <a:ext uri="{FF2B5EF4-FFF2-40B4-BE49-F238E27FC236}">
                    <a16:creationId xmlns:a16="http://schemas.microsoft.com/office/drawing/2014/main" id="{57E0E806-CD5B-4E37-A2E5-7C48A1F0CCCA}"/>
                  </a:ext>
                </a:extLst>
              </p:cNvPr>
              <p:cNvSpPr/>
              <p:nvPr/>
            </p:nvSpPr>
            <p:spPr>
              <a:xfrm>
                <a:off x="3215382" y="2630684"/>
                <a:ext cx="3660874" cy="3002991"/>
              </a:xfrm>
              <a:prstGeom prst="circularArrow">
                <a:avLst>
                  <a:gd name="adj1" fmla="val 9476"/>
                  <a:gd name="adj2" fmla="val 684342"/>
                  <a:gd name="adj3" fmla="val 18653762"/>
                  <a:gd name="adj4" fmla="val 13061896"/>
                  <a:gd name="adj5" fmla="val 11055"/>
                </a:avLst>
              </a:prstGeom>
              <a:solidFill>
                <a:srgbClr val="8BBC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62" name="1 Rectángulo">
                <a:extLst>
                  <a:ext uri="{FF2B5EF4-FFF2-40B4-BE49-F238E27FC236}">
                    <a16:creationId xmlns:a16="http://schemas.microsoft.com/office/drawing/2014/main" id="{5C9771F6-14B3-4160-9FCD-1A1ED00A3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366" y="3345263"/>
                <a:ext cx="1433445" cy="615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s-MX" dirty="0">
                    <a:solidFill>
                      <a:srgbClr val="8BBC00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MUESTREO</a:t>
                </a:r>
              </a:p>
              <a:p>
                <a:pPr algn="ctr">
                  <a:defRPr/>
                </a:pPr>
                <a:r>
                  <a:rPr lang="es-MX" sz="1600" dirty="0">
                    <a:solidFill>
                      <a:srgbClr val="8BBC00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Probabilístico</a:t>
                </a:r>
                <a:endParaRPr lang="es-ES" sz="1600" dirty="0">
                  <a:solidFill>
                    <a:srgbClr val="8BBC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63" name="14 Rectángulo">
                <a:extLst>
                  <a:ext uri="{FF2B5EF4-FFF2-40B4-BE49-F238E27FC236}">
                    <a16:creationId xmlns:a16="http://schemas.microsoft.com/office/drawing/2014/main" id="{A861C140-55C4-4BAE-B2D4-0BF04B2A3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5358" y="4636619"/>
                <a:ext cx="1580925" cy="615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s-MX" dirty="0">
                    <a:solidFill>
                      <a:srgbClr val="FF9C0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INFERENCIA</a:t>
                </a:r>
              </a:p>
              <a:p>
                <a:pPr algn="ctr">
                  <a:defRPr/>
                </a:pPr>
                <a:r>
                  <a:rPr lang="es-MX" sz="1600" dirty="0">
                    <a:solidFill>
                      <a:srgbClr val="FF9C0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Estadística</a:t>
                </a:r>
                <a:endParaRPr lang="es-ES" sz="1600" dirty="0">
                  <a:solidFill>
                    <a:srgbClr val="FF9C0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74" name="Rectángulo 73">
            <a:extLst>
              <a:ext uri="{FF2B5EF4-FFF2-40B4-BE49-F238E27FC236}">
                <a16:creationId xmlns:a16="http://schemas.microsoft.com/office/drawing/2014/main" id="{3D523EB3-905F-4C3D-8B36-4BFF462D895D}"/>
              </a:ext>
            </a:extLst>
          </p:cNvPr>
          <p:cNvSpPr/>
          <p:nvPr/>
        </p:nvSpPr>
        <p:spPr>
          <a:xfrm>
            <a:off x="3227265" y="870596"/>
            <a:ext cx="573746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POBLACIÓN</a:t>
            </a:r>
            <a:r>
              <a:rPr lang="es-ES" sz="3600" dirty="0">
                <a:solidFill>
                  <a:srgbClr val="73548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ES" sz="36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</a:t>
            </a:r>
            <a:r>
              <a:rPr lang="es-ES" sz="3600" dirty="0">
                <a:solidFill>
                  <a:srgbClr val="73548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ES" sz="36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MUESTRA</a:t>
            </a:r>
          </a:p>
        </p:txBody>
      </p:sp>
    </p:spTree>
    <p:extLst>
      <p:ext uri="{BB962C8B-B14F-4D97-AF65-F5344CB8AC3E}">
        <p14:creationId xmlns:p14="http://schemas.microsoft.com/office/powerpoint/2010/main" val="16564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87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537173" y="1161101"/>
            <a:ext cx="7117653" cy="2677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8400" dirty="0">
                <a:solidFill>
                  <a:srgbClr val="5226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PROPÓSITO</a:t>
            </a:r>
          </a:p>
          <a:p>
            <a:pPr algn="ctr"/>
            <a:r>
              <a:rPr lang="es-ES" sz="8400" dirty="0">
                <a:solidFill>
                  <a:srgbClr val="5226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DEL ESTUDIO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712307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33685373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5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0C5EB1D-3187-4A7A-A6AA-33CA769C0337}"/>
              </a:ext>
            </a:extLst>
          </p:cNvPr>
          <p:cNvSpPr/>
          <p:nvPr/>
        </p:nvSpPr>
        <p:spPr>
          <a:xfrm>
            <a:off x="2742697" y="2616503"/>
            <a:ext cx="3273292" cy="112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C949C64-6A6C-4F06-A0B8-EE87CD88DB4C}"/>
              </a:ext>
            </a:extLst>
          </p:cNvPr>
          <p:cNvSpPr/>
          <p:nvPr/>
        </p:nvSpPr>
        <p:spPr>
          <a:xfrm>
            <a:off x="2742697" y="4876337"/>
            <a:ext cx="3273292" cy="112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5E72FC6-AAEA-4DB4-BCBA-1244ED0DDD14}"/>
              </a:ext>
            </a:extLst>
          </p:cNvPr>
          <p:cNvSpPr/>
          <p:nvPr/>
        </p:nvSpPr>
        <p:spPr>
          <a:xfrm>
            <a:off x="2860136" y="2573584"/>
            <a:ext cx="2632452" cy="112146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Delimitación</a:t>
            </a:r>
            <a:r>
              <a:rPr lang="es-ES" dirty="0">
                <a:latin typeface="Open Sans "/>
              </a:rPr>
              <a:t>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espacial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Delimitación</a:t>
            </a:r>
            <a:r>
              <a:rPr lang="es-ES" dirty="0">
                <a:latin typeface="Open Sans "/>
              </a:rPr>
              <a:t>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temporal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6049DC8-CEAC-4950-8E4E-528018A62FE1}"/>
              </a:ext>
            </a:extLst>
          </p:cNvPr>
          <p:cNvSpPr/>
          <p:nvPr/>
        </p:nvSpPr>
        <p:spPr>
          <a:xfrm>
            <a:off x="2860136" y="4837584"/>
            <a:ext cx="2584362" cy="112146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Criterios de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inclusión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Criterios de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exclusión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9B34119-8021-4724-B5B6-67710ED61617}"/>
              </a:ext>
            </a:extLst>
          </p:cNvPr>
          <p:cNvSpPr/>
          <p:nvPr/>
        </p:nvSpPr>
        <p:spPr>
          <a:xfrm>
            <a:off x="9830426" y="3201368"/>
            <a:ext cx="1931833" cy="646331"/>
          </a:xfrm>
          <a:prstGeom prst="rect">
            <a:avLst/>
          </a:prstGeom>
          <a:solidFill>
            <a:srgbClr val="FF9C01"/>
          </a:solidFill>
        </p:spPr>
        <p:txBody>
          <a:bodyPr wrap="squar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POBLACIÓN</a:t>
            </a:r>
          </a:p>
          <a:p>
            <a:pPr algn="ctr"/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Estudio</a:t>
            </a:r>
            <a:endParaRPr lang="es-ES" alt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37F2137-A54E-45B3-8247-BF9B70963FDD}"/>
              </a:ext>
            </a:extLst>
          </p:cNvPr>
          <p:cNvSpPr/>
          <p:nvPr/>
        </p:nvSpPr>
        <p:spPr>
          <a:xfrm>
            <a:off x="3042187" y="927268"/>
            <a:ext cx="2631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POBLACIÓN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Definición conceptual</a:t>
            </a:r>
            <a:endParaRPr 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AE552EC-7032-4D36-81BA-2CC3F70C9E1B}"/>
              </a:ext>
            </a:extLst>
          </p:cNvPr>
          <p:cNvCxnSpPr/>
          <p:nvPr/>
        </p:nvCxnSpPr>
        <p:spPr>
          <a:xfrm>
            <a:off x="5697155" y="1371202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E9C033D4-64F9-4ACC-94FC-87255ACBCB85}"/>
              </a:ext>
            </a:extLst>
          </p:cNvPr>
          <p:cNvCxnSpPr>
            <a:cxnSpLocks/>
          </p:cNvCxnSpPr>
          <p:nvPr/>
        </p:nvCxnSpPr>
        <p:spPr>
          <a:xfrm rot="5400000">
            <a:off x="4087689" y="4143981"/>
            <a:ext cx="540000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45F1B37-2A26-4D0D-B502-225184ABE9A1}"/>
              </a:ext>
            </a:extLst>
          </p:cNvPr>
          <p:cNvSpPr/>
          <p:nvPr/>
        </p:nvSpPr>
        <p:spPr>
          <a:xfrm>
            <a:off x="6958898" y="440330"/>
            <a:ext cx="1592506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Ejemplo: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CAA34B7-F690-4FEE-BC14-0724A0752DFC}"/>
              </a:ext>
            </a:extLst>
          </p:cNvPr>
          <p:cNvSpPr/>
          <p:nvPr/>
        </p:nvSpPr>
        <p:spPr>
          <a:xfrm>
            <a:off x="6547453" y="1104181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Embarazadas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473FB15C-1216-43A6-A1DD-5DF57EECE61F}"/>
              </a:ext>
            </a:extLst>
          </p:cNvPr>
          <p:cNvSpPr/>
          <p:nvPr/>
        </p:nvSpPr>
        <p:spPr>
          <a:xfrm>
            <a:off x="6547453" y="2628882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Arequipa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EC76D3B3-F05B-426B-81E9-B61A9935970F}"/>
              </a:ext>
            </a:extLst>
          </p:cNvPr>
          <p:cNvSpPr/>
          <p:nvPr/>
        </p:nvSpPr>
        <p:spPr>
          <a:xfrm>
            <a:off x="6547453" y="3404106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2024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752B9469-2DCB-48BE-B79C-E291C28DC0B6}"/>
              </a:ext>
            </a:extLst>
          </p:cNvPr>
          <p:cNvSpPr/>
          <p:nvPr/>
        </p:nvSpPr>
        <p:spPr>
          <a:xfrm>
            <a:off x="6547453" y="4818069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Primigestas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3E088CE1-D629-4FB1-A582-1178FFC3B007}"/>
              </a:ext>
            </a:extLst>
          </p:cNvPr>
          <p:cNvSpPr/>
          <p:nvPr/>
        </p:nvSpPr>
        <p:spPr>
          <a:xfrm>
            <a:off x="6547453" y="5621781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Adolescentes</a:t>
            </a:r>
            <a:endParaRPr lang="es-ES" alt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53B8488-D5CE-4E48-960E-034B39D1A93C}"/>
              </a:ext>
            </a:extLst>
          </p:cNvPr>
          <p:cNvCxnSpPr/>
          <p:nvPr/>
        </p:nvCxnSpPr>
        <p:spPr>
          <a:xfrm>
            <a:off x="5697155" y="3001591"/>
            <a:ext cx="540000" cy="0"/>
          </a:xfrm>
          <a:prstGeom prst="straightConnector1">
            <a:avLst/>
          </a:prstGeom>
          <a:ln>
            <a:solidFill>
              <a:srgbClr val="8BB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81CA9F6-F782-492F-AC2D-E80FC60C99C8}"/>
              </a:ext>
            </a:extLst>
          </p:cNvPr>
          <p:cNvCxnSpPr/>
          <p:nvPr/>
        </p:nvCxnSpPr>
        <p:spPr>
          <a:xfrm>
            <a:off x="5697155" y="3562563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D42E879-4EE6-49C3-A264-CB87A78B8615}"/>
              </a:ext>
            </a:extLst>
          </p:cNvPr>
          <p:cNvCxnSpPr>
            <a:cxnSpLocks/>
          </p:cNvCxnSpPr>
          <p:nvPr/>
        </p:nvCxnSpPr>
        <p:spPr>
          <a:xfrm rot="5400000">
            <a:off x="4109343" y="1863626"/>
            <a:ext cx="540000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8BA855A1-2279-43EC-AB32-624893A6E008}"/>
              </a:ext>
            </a:extLst>
          </p:cNvPr>
          <p:cNvCxnSpPr/>
          <p:nvPr/>
        </p:nvCxnSpPr>
        <p:spPr>
          <a:xfrm>
            <a:off x="5697155" y="5275028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2DAAE604-4B2B-4AE4-8999-28B7A77B636E}"/>
              </a:ext>
            </a:extLst>
          </p:cNvPr>
          <p:cNvCxnSpPr/>
          <p:nvPr/>
        </p:nvCxnSpPr>
        <p:spPr>
          <a:xfrm>
            <a:off x="5697155" y="5819169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33ED0A2-294F-424C-A8FC-3D4FF28468C8}"/>
              </a:ext>
            </a:extLst>
          </p:cNvPr>
          <p:cNvSpPr/>
          <p:nvPr/>
        </p:nvSpPr>
        <p:spPr>
          <a:xfrm>
            <a:off x="3428601" y="2224071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DELIMITADORES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0267AADB-2209-4664-B124-4B5C97EA92A7}"/>
              </a:ext>
            </a:extLst>
          </p:cNvPr>
          <p:cNvSpPr/>
          <p:nvPr/>
        </p:nvSpPr>
        <p:spPr>
          <a:xfrm>
            <a:off x="2745648" y="4504426"/>
            <a:ext cx="312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CRITERIOS </a:t>
            </a:r>
            <a:r>
              <a:rPr lang="es-MX" altLang="es-PE" b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ELEGIBILIDAD</a:t>
            </a:r>
            <a:endParaRPr lang="es-MX" altLang="es-PE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6" name="Abrir llave 45">
            <a:extLst>
              <a:ext uri="{FF2B5EF4-FFF2-40B4-BE49-F238E27FC236}">
                <a16:creationId xmlns:a16="http://schemas.microsoft.com/office/drawing/2014/main" id="{F4D38F53-59C0-43E3-AD98-A8F3F1CAD36B}"/>
              </a:ext>
            </a:extLst>
          </p:cNvPr>
          <p:cNvSpPr/>
          <p:nvPr/>
        </p:nvSpPr>
        <p:spPr>
          <a:xfrm>
            <a:off x="2269590" y="1022514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7" name="Abrir llave 46">
            <a:extLst>
              <a:ext uri="{FF2B5EF4-FFF2-40B4-BE49-F238E27FC236}">
                <a16:creationId xmlns:a16="http://schemas.microsoft.com/office/drawing/2014/main" id="{43F28AE4-26E2-4922-9CB3-22389CECA2F8}"/>
              </a:ext>
            </a:extLst>
          </p:cNvPr>
          <p:cNvSpPr/>
          <p:nvPr/>
        </p:nvSpPr>
        <p:spPr>
          <a:xfrm flipH="1">
            <a:off x="9381204" y="982734"/>
            <a:ext cx="108000" cy="501079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FF9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A64C9CF7-7081-4E07-8581-D791E9AF55B1}"/>
              </a:ext>
            </a:extLst>
          </p:cNvPr>
          <p:cNvSpPr/>
          <p:nvPr/>
        </p:nvSpPr>
        <p:spPr>
          <a:xfrm>
            <a:off x="428112" y="2085571"/>
            <a:ext cx="1931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ENUNCIADO</a:t>
            </a:r>
          </a:p>
          <a:p>
            <a:pPr algn="ctr"/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Estudio</a:t>
            </a:r>
            <a:endParaRPr lang="es-ES" alt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825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5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id="{E4730FAC-A1DF-421F-844D-D6F520E43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024346"/>
              </p:ext>
            </p:extLst>
          </p:nvPr>
        </p:nvGraphicFramePr>
        <p:xfrm>
          <a:off x="844351" y="1396368"/>
          <a:ext cx="10577023" cy="3511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785">
                  <a:extLst>
                    <a:ext uri="{9D8B030D-6E8A-4147-A177-3AD203B41FA5}">
                      <a16:colId xmlns:a16="http://schemas.microsoft.com/office/drawing/2014/main" val="312598443"/>
                    </a:ext>
                  </a:extLst>
                </a:gridCol>
                <a:gridCol w="4153619">
                  <a:extLst>
                    <a:ext uri="{9D8B030D-6E8A-4147-A177-3AD203B41FA5}">
                      <a16:colId xmlns:a16="http://schemas.microsoft.com/office/drawing/2014/main" val="1318864945"/>
                    </a:ext>
                  </a:extLst>
                </a:gridCol>
                <a:gridCol w="4153619">
                  <a:extLst>
                    <a:ext uri="{9D8B030D-6E8A-4147-A177-3AD203B41FA5}">
                      <a16:colId xmlns:a16="http://schemas.microsoft.com/office/drawing/2014/main" val="3952178208"/>
                    </a:ext>
                  </a:extLst>
                </a:gridCol>
              </a:tblGrid>
              <a:tr h="785004">
                <a:tc>
                  <a:txBody>
                    <a:bodyPr/>
                    <a:lstStyle/>
                    <a:p>
                      <a:endParaRPr lang="es-PE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Estimación de </a:t>
                      </a: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frecuencias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Estimación de </a:t>
                      </a: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promedios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640917"/>
                  </a:ext>
                </a:extLst>
              </a:tr>
              <a:tr h="1363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Marco muestral </a:t>
                      </a: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conocido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246331"/>
                  </a:ext>
                </a:extLst>
              </a:tr>
              <a:tr h="1363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Marco muestral </a:t>
                      </a:r>
                      <a:r>
                        <a:rPr lang="es-MX" altLang="es-PE" b="0" dirty="0">
                          <a:solidFill>
                            <a:schemeClr val="bg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desconocido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90066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766D76AF-B233-4555-8101-74F3CF0F2965}"/>
                  </a:ext>
                </a:extLst>
              </p:cNvPr>
              <p:cNvSpPr txBox="1"/>
              <p:nvPr/>
            </p:nvSpPr>
            <p:spPr>
              <a:xfrm>
                <a:off x="4075996" y="3849750"/>
                <a:ext cx="2127762" cy="676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766D76AF-B233-4555-8101-74F3CF0F2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996" y="3849750"/>
                <a:ext cx="2127762" cy="6760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2">
                <a:extLst>
                  <a:ext uri="{FF2B5EF4-FFF2-40B4-BE49-F238E27FC236}">
                    <a16:creationId xmlns:a16="http://schemas.microsoft.com/office/drawing/2014/main" id="{C3656D55-A221-4F26-98E7-6D5593B785E7}"/>
                  </a:ext>
                </a:extLst>
              </p:cNvPr>
              <p:cNvSpPr txBox="1"/>
              <p:nvPr/>
            </p:nvSpPr>
            <p:spPr>
              <a:xfrm>
                <a:off x="7555696" y="2481068"/>
                <a:ext cx="3505896" cy="781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−1)+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7" name="Object 2">
                <a:extLst>
                  <a:ext uri="{FF2B5EF4-FFF2-40B4-BE49-F238E27FC236}">
                    <a16:creationId xmlns:a16="http://schemas.microsoft.com/office/drawing/2014/main" id="{C3656D55-A221-4F26-98E7-6D5593B78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96" y="2481068"/>
                <a:ext cx="3505896" cy="7818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1">
                <a:extLst>
                  <a:ext uri="{FF2B5EF4-FFF2-40B4-BE49-F238E27FC236}">
                    <a16:creationId xmlns:a16="http://schemas.microsoft.com/office/drawing/2014/main" id="{0E636DF9-1D72-486F-A1AD-77471ECE2139}"/>
                  </a:ext>
                </a:extLst>
              </p:cNvPr>
              <p:cNvSpPr txBox="1"/>
              <p:nvPr/>
            </p:nvSpPr>
            <p:spPr>
              <a:xfrm>
                <a:off x="8363225" y="3849750"/>
                <a:ext cx="1890838" cy="676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8" name="Object 1">
                <a:extLst>
                  <a:ext uri="{FF2B5EF4-FFF2-40B4-BE49-F238E27FC236}">
                    <a16:creationId xmlns:a16="http://schemas.microsoft.com/office/drawing/2014/main" id="{0E636DF9-1D72-486F-A1AD-77471ECE2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25" y="3849750"/>
                <a:ext cx="1890838" cy="6760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2">
                <a:extLst>
                  <a:ext uri="{FF2B5EF4-FFF2-40B4-BE49-F238E27FC236}">
                    <a16:creationId xmlns:a16="http://schemas.microsoft.com/office/drawing/2014/main" id="{C4FC2DD6-A58D-4F69-9954-67819A97E9D4}"/>
                  </a:ext>
                </a:extLst>
              </p:cNvPr>
              <p:cNvSpPr txBox="1"/>
              <p:nvPr/>
            </p:nvSpPr>
            <p:spPr>
              <a:xfrm>
                <a:off x="3404639" y="2481069"/>
                <a:ext cx="3636252" cy="781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−1)+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s-PE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Object 2">
                <a:extLst>
                  <a:ext uri="{FF2B5EF4-FFF2-40B4-BE49-F238E27FC236}">
                    <a16:creationId xmlns:a16="http://schemas.microsoft.com/office/drawing/2014/main" id="{C4FC2DD6-A58D-4F69-9954-67819A97E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639" y="2481069"/>
                <a:ext cx="3636252" cy="7818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id="{B16DC823-C9D5-4A39-988C-807AAF3A8B9B}"/>
              </a:ext>
            </a:extLst>
          </p:cNvPr>
          <p:cNvSpPr/>
          <p:nvPr/>
        </p:nvSpPr>
        <p:spPr>
          <a:xfrm>
            <a:off x="876182" y="5005307"/>
            <a:ext cx="1553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 = Marco muestral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F0F89A5-7B15-4860-A08A-05D81DCBAA05}"/>
              </a:ext>
            </a:extLst>
          </p:cNvPr>
          <p:cNvSpPr/>
          <p:nvPr/>
        </p:nvSpPr>
        <p:spPr>
          <a:xfrm>
            <a:off x="876182" y="5543027"/>
            <a:ext cx="2156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l-GR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α =</a:t>
            </a:r>
            <a:r>
              <a:rPr lang="es-E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Alfa (Máximo error tipo I)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0D383B6-036B-4403-94A2-763E16387972}"/>
              </a:ext>
            </a:extLst>
          </p:cNvPr>
          <p:cNvSpPr/>
          <p:nvPr/>
        </p:nvSpPr>
        <p:spPr>
          <a:xfrm>
            <a:off x="876182" y="5811887"/>
            <a:ext cx="2034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1- ɑ/2 = Nivel de Confianza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60B00EB-FC02-46F9-B005-32BDA62CC34A}"/>
              </a:ext>
            </a:extLst>
          </p:cNvPr>
          <p:cNvSpPr/>
          <p:nvPr/>
        </p:nvSpPr>
        <p:spPr>
          <a:xfrm>
            <a:off x="3973064" y="4975857"/>
            <a:ext cx="2499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 = Prevalencia de la enfermedad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6AFDA01-C620-44F2-89A7-3B10D16FD10A}"/>
              </a:ext>
            </a:extLst>
          </p:cNvPr>
          <p:cNvSpPr/>
          <p:nvPr/>
        </p:nvSpPr>
        <p:spPr>
          <a:xfrm>
            <a:off x="876182" y="6080745"/>
            <a:ext cx="1075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 = Precisión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2937E57-384A-44C8-92E4-97F06643F9E7}"/>
              </a:ext>
            </a:extLst>
          </p:cNvPr>
          <p:cNvSpPr/>
          <p:nvPr/>
        </p:nvSpPr>
        <p:spPr>
          <a:xfrm>
            <a:off x="876182" y="5274167"/>
            <a:ext cx="1996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 = Tamaño de la muestra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135617F-BDCD-4FD3-BC9D-F77F7C5E9B42}"/>
              </a:ext>
            </a:extLst>
          </p:cNvPr>
          <p:cNvSpPr/>
          <p:nvPr/>
        </p:nvSpPr>
        <p:spPr>
          <a:xfrm>
            <a:off x="3973064" y="5243161"/>
            <a:ext cx="1779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 = Complemento de p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EA5BF2B-6783-496A-A06D-94D1F5A3D6E8}"/>
              </a:ext>
            </a:extLst>
          </p:cNvPr>
          <p:cNvSpPr/>
          <p:nvPr/>
        </p:nvSpPr>
        <p:spPr>
          <a:xfrm>
            <a:off x="8234311" y="4985552"/>
            <a:ext cx="1822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 = Desviación estándar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E8A17CBD-71F0-4357-BCEF-5610FFA2D989}"/>
              </a:ext>
            </a:extLst>
          </p:cNvPr>
          <p:cNvSpPr/>
          <p:nvPr/>
        </p:nvSpPr>
        <p:spPr>
          <a:xfrm>
            <a:off x="8234311" y="5252856"/>
            <a:ext cx="10743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</a:t>
            </a:r>
            <a:r>
              <a:rPr lang="es-PE" sz="1200" baseline="30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es-PE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= Varianza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DE3D63E0-7DC7-4DBA-BA76-9D31313AF7FC}"/>
                  </a:ext>
                </a:extLst>
              </p:cNvPr>
              <p:cNvSpPr/>
              <p:nvPr/>
            </p:nvSpPr>
            <p:spPr>
              <a:xfrm>
                <a:off x="6900668" y="5867076"/>
                <a:ext cx="1145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PE" i="1" smtClean="0">
                        <a:solidFill>
                          <a:srgbClr val="735487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PE" i="1" smtClean="0">
                        <a:solidFill>
                          <a:srgbClr val="73548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s-PE" i="1" smtClean="0">
                        <a:solidFill>
                          <a:srgbClr val="735487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s-PE" i="1" smtClean="0">
                        <a:solidFill>
                          <a:srgbClr val="73548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rgbClr val="735487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>
                            <a:solidFill>
                              <a:srgbClr val="73548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735487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s-PE" i="1">
                            <a:solidFill>
                              <a:srgbClr val="73548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PE" dirty="0">
                  <a:solidFill>
                    <a:srgbClr val="735487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mc:Choice>
        <mc:Fallback xmlns=""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DE3D63E0-7DC7-4DBA-BA76-9D31313AF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668" y="5867076"/>
                <a:ext cx="1145570" cy="369332"/>
              </a:xfrm>
              <a:prstGeom prst="rect">
                <a:avLst/>
              </a:prstGeom>
              <a:blipFill>
                <a:blip r:embed="rId6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ángulo 46">
            <a:extLst>
              <a:ext uri="{FF2B5EF4-FFF2-40B4-BE49-F238E27FC236}">
                <a16:creationId xmlns:a16="http://schemas.microsoft.com/office/drawing/2014/main" id="{5D58F4D3-3F81-436D-917F-2E177E0FD638}"/>
              </a:ext>
            </a:extLst>
          </p:cNvPr>
          <p:cNvSpPr/>
          <p:nvPr/>
        </p:nvSpPr>
        <p:spPr>
          <a:xfrm>
            <a:off x="2929915" y="646318"/>
            <a:ext cx="633218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CÁLCULO DEL TAMAÑO DE LA MUESTRA</a:t>
            </a:r>
          </a:p>
        </p:txBody>
      </p:sp>
    </p:spTree>
    <p:extLst>
      <p:ext uri="{BB962C8B-B14F-4D97-AF65-F5344CB8AC3E}">
        <p14:creationId xmlns:p14="http://schemas.microsoft.com/office/powerpoint/2010/main" val="24184658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5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CD16D30-0A3A-41EE-B7F4-E38E8EAEA0D4}"/>
              </a:ext>
            </a:extLst>
          </p:cNvPr>
          <p:cNvSpPr/>
          <p:nvPr/>
        </p:nvSpPr>
        <p:spPr>
          <a:xfrm>
            <a:off x="3888513" y="716654"/>
            <a:ext cx="441499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SELECCIÓN DE LA MUESTRA</a:t>
            </a:r>
          </a:p>
        </p:txBody>
      </p:sp>
      <p:sp>
        <p:nvSpPr>
          <p:cNvPr id="12" name="Flecha arriba 1">
            <a:extLst>
              <a:ext uri="{FF2B5EF4-FFF2-40B4-BE49-F238E27FC236}">
                <a16:creationId xmlns:a16="http://schemas.microsoft.com/office/drawing/2014/main" id="{79353E49-FC63-446A-B39A-FFE6A60425EB}"/>
              </a:ext>
            </a:extLst>
          </p:cNvPr>
          <p:cNvSpPr/>
          <p:nvPr/>
        </p:nvSpPr>
        <p:spPr>
          <a:xfrm>
            <a:off x="920346" y="3152320"/>
            <a:ext cx="746975" cy="1712890"/>
          </a:xfrm>
          <a:prstGeom prst="upArrow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Exactitud</a:t>
            </a:r>
          </a:p>
        </p:txBody>
      </p:sp>
      <p:sp>
        <p:nvSpPr>
          <p:cNvPr id="13" name="Flecha arriba 5">
            <a:extLst>
              <a:ext uri="{FF2B5EF4-FFF2-40B4-BE49-F238E27FC236}">
                <a16:creationId xmlns:a16="http://schemas.microsoft.com/office/drawing/2014/main" id="{2298AF31-D43A-4B62-8DD0-AF2CA4944924}"/>
              </a:ext>
            </a:extLst>
          </p:cNvPr>
          <p:cNvSpPr/>
          <p:nvPr/>
        </p:nvSpPr>
        <p:spPr>
          <a:xfrm rot="10800000">
            <a:off x="10489474" y="3323142"/>
            <a:ext cx="746975" cy="1712890"/>
          </a:xfrm>
          <a:prstGeom prst="upArrow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Factibilidad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6EDDCE24-F3DA-486F-813C-93EA737FF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851887"/>
              </p:ext>
            </p:extLst>
          </p:nvPr>
        </p:nvGraphicFramePr>
        <p:xfrm>
          <a:off x="1941007" y="2566586"/>
          <a:ext cx="8309988" cy="303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4994">
                  <a:extLst>
                    <a:ext uri="{9D8B030D-6E8A-4147-A177-3AD203B41FA5}">
                      <a16:colId xmlns:a16="http://schemas.microsoft.com/office/drawing/2014/main" val="312598443"/>
                    </a:ext>
                  </a:extLst>
                </a:gridCol>
                <a:gridCol w="4154994">
                  <a:extLst>
                    <a:ext uri="{9D8B030D-6E8A-4147-A177-3AD203B41FA5}">
                      <a16:colId xmlns:a16="http://schemas.microsoft.com/office/drawing/2014/main" val="1318864945"/>
                    </a:ext>
                  </a:extLst>
                </a:gridCol>
              </a:tblGrid>
              <a:tr h="1515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Muestreo aleatorio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 </a:t>
                      </a:r>
                      <a:r>
                        <a:rPr lang="es-MX" altLang="es-PE" sz="2400" b="0" dirty="0">
                          <a:solidFill>
                            <a:srgbClr val="735487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Probabilístico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aleatorio simple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aleatorio sistemático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aleatorio estratificado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por conglomerados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246331"/>
                  </a:ext>
                </a:extLst>
              </a:tr>
              <a:tr h="1515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Muestreo no aleatorio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 </a:t>
                      </a:r>
                      <a:r>
                        <a:rPr lang="es-MX" altLang="es-PE" sz="2400" b="0" dirty="0">
                          <a:solidFill>
                            <a:srgbClr val="735487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No probabilístico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por cuotas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según criterio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en bola de nieve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por conveniencia</a:t>
                      </a:r>
                      <a:endParaRPr lang="es-PE" sz="1600" b="0" dirty="0">
                        <a:solidFill>
                          <a:schemeClr val="bg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900666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F2224512-DC95-4AFF-978F-5044ED8A6F8E}"/>
              </a:ext>
            </a:extLst>
          </p:cNvPr>
          <p:cNvSpPr/>
          <p:nvPr/>
        </p:nvSpPr>
        <p:spPr>
          <a:xfrm>
            <a:off x="4658527" y="1626523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Técnicas de muestreo</a:t>
            </a:r>
            <a:endParaRPr lang="es-MX" altLang="es-P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8608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5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59B395E3-4CC4-48FE-A995-2702B0C1D737}"/>
              </a:ext>
            </a:extLst>
          </p:cNvPr>
          <p:cNvGrpSpPr/>
          <p:nvPr/>
        </p:nvGrpSpPr>
        <p:grpSpPr>
          <a:xfrm>
            <a:off x="3934615" y="1344930"/>
            <a:ext cx="4349884" cy="4729781"/>
            <a:chOff x="2593841" y="1344930"/>
            <a:chExt cx="4349884" cy="4729781"/>
          </a:xfrm>
        </p:grpSpPr>
        <p:grpSp>
          <p:nvGrpSpPr>
            <p:cNvPr id="31" name="40 Grupo">
              <a:extLst>
                <a:ext uri="{FF2B5EF4-FFF2-40B4-BE49-F238E27FC236}">
                  <a16:creationId xmlns:a16="http://schemas.microsoft.com/office/drawing/2014/main" id="{3AE8EA7B-A9A2-43FE-A1B5-27C666034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1077" y="1344930"/>
              <a:ext cx="1522771" cy="1622610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28 Trapecio">
                <a:extLst>
                  <a:ext uri="{FF2B5EF4-FFF2-40B4-BE49-F238E27FC236}">
                    <a16:creationId xmlns:a16="http://schemas.microsoft.com/office/drawing/2014/main" id="{EE8AF684-2799-4978-8E08-EE407D4F972F}"/>
                  </a:ext>
                </a:extLst>
              </p:cNvPr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Trapecio 4">
                <a:extLst>
                  <a:ext uri="{FF2B5EF4-FFF2-40B4-BE49-F238E27FC236}">
                    <a16:creationId xmlns:a16="http://schemas.microsoft.com/office/drawing/2014/main" id="{577B08FA-7034-4E12-8BB3-CF919CA972B7}"/>
                  </a:ext>
                </a:extLst>
              </p:cNvPr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714" b="1" dirty="0">
                    <a:cs typeface="Arial" pitchFamily="34" charset="0"/>
                  </a:rPr>
                  <a:t>Aplicativo</a:t>
                </a:r>
              </a:p>
            </p:txBody>
          </p:sp>
        </p:grpSp>
        <p:grpSp>
          <p:nvGrpSpPr>
            <p:cNvPr id="32" name="46 Grupo">
              <a:extLst>
                <a:ext uri="{FF2B5EF4-FFF2-40B4-BE49-F238E27FC236}">
                  <a16:creationId xmlns:a16="http://schemas.microsoft.com/office/drawing/2014/main" id="{490F5E26-2763-4841-A830-6C469D18C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8775" y="2961317"/>
              <a:ext cx="2085719" cy="632884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31 Trapecio">
                <a:extLst>
                  <a:ext uri="{FF2B5EF4-FFF2-40B4-BE49-F238E27FC236}">
                    <a16:creationId xmlns:a16="http://schemas.microsoft.com/office/drawing/2014/main" id="{4C82246E-C072-4586-8966-A1798503F3BC}"/>
                  </a:ext>
                </a:extLst>
              </p:cNvPr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7" name="Trapecio 4">
                <a:extLst>
                  <a:ext uri="{FF2B5EF4-FFF2-40B4-BE49-F238E27FC236}">
                    <a16:creationId xmlns:a16="http://schemas.microsoft.com/office/drawing/2014/main" id="{266D3721-198D-49EA-BFA1-7D66DA0F3E8B}"/>
                  </a:ext>
                </a:extLst>
              </p:cNvPr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857" b="1" dirty="0">
                    <a:cs typeface="Arial" pitchFamily="34" charset="0"/>
                  </a:rPr>
                  <a:t>Predictivo</a:t>
                </a:r>
              </a:p>
            </p:txBody>
          </p:sp>
        </p:grpSp>
        <p:grpSp>
          <p:nvGrpSpPr>
            <p:cNvPr id="33" name="49 Grupo">
              <a:extLst>
                <a:ext uri="{FF2B5EF4-FFF2-40B4-BE49-F238E27FC236}">
                  <a16:creationId xmlns:a16="http://schemas.microsoft.com/office/drawing/2014/main" id="{B2DD9BA5-ECBA-47DE-9599-28AF82403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7654" y="3587077"/>
              <a:ext cx="2647958" cy="658446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34 Trapecio">
                <a:extLst>
                  <a:ext uri="{FF2B5EF4-FFF2-40B4-BE49-F238E27FC236}">
                    <a16:creationId xmlns:a16="http://schemas.microsoft.com/office/drawing/2014/main" id="{BDD3C4AD-31F7-456F-831C-FE1D99B1300C}"/>
                  </a:ext>
                </a:extLst>
              </p:cNvPr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Trapecio 4">
                <a:extLst>
                  <a:ext uri="{FF2B5EF4-FFF2-40B4-BE49-F238E27FC236}">
                    <a16:creationId xmlns:a16="http://schemas.microsoft.com/office/drawing/2014/main" id="{578B9977-A5CB-4E8E-8515-8F5C61ADBF63}"/>
                  </a:ext>
                </a:extLst>
              </p:cNvPr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999" b="1" dirty="0">
                    <a:cs typeface="Arial" pitchFamily="34" charset="0"/>
                  </a:rPr>
                  <a:t>Explicativo</a:t>
                </a:r>
              </a:p>
            </p:txBody>
          </p:sp>
        </p:grpSp>
        <p:grpSp>
          <p:nvGrpSpPr>
            <p:cNvPr id="34" name="52 Grupo">
              <a:extLst>
                <a:ext uri="{FF2B5EF4-FFF2-40B4-BE49-F238E27FC236}">
                  <a16:creationId xmlns:a16="http://schemas.microsoft.com/office/drawing/2014/main" id="{7F5064D8-C991-43E8-A502-E4483DA07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6536" y="4199489"/>
              <a:ext cx="3219264" cy="637397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37 Trapecio">
                <a:extLst>
                  <a:ext uri="{FF2B5EF4-FFF2-40B4-BE49-F238E27FC236}">
                    <a16:creationId xmlns:a16="http://schemas.microsoft.com/office/drawing/2014/main" id="{A4EF31F6-FA15-42BE-AB09-EE5E008E2243}"/>
                  </a:ext>
                </a:extLst>
              </p:cNvPr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Trapecio 4">
                <a:extLst>
                  <a:ext uri="{FF2B5EF4-FFF2-40B4-BE49-F238E27FC236}">
                    <a16:creationId xmlns:a16="http://schemas.microsoft.com/office/drawing/2014/main" id="{85D0E118-ED45-43A5-95F1-54EE8C021680}"/>
                  </a:ext>
                </a:extLst>
              </p:cNvPr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142" b="1" dirty="0">
                    <a:cs typeface="Arial" pitchFamily="34" charset="0"/>
                  </a:rPr>
                  <a:t>Relacional</a:t>
                </a:r>
              </a:p>
            </p:txBody>
          </p:sp>
        </p:grpSp>
        <p:grpSp>
          <p:nvGrpSpPr>
            <p:cNvPr id="36" name="55 Grupo">
              <a:extLst>
                <a:ext uri="{FF2B5EF4-FFF2-40B4-BE49-F238E27FC236}">
                  <a16:creationId xmlns:a16="http://schemas.microsoft.com/office/drawing/2014/main" id="{E82E4113-1356-4F93-9905-F27670D60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959" y="4829431"/>
              <a:ext cx="3781961" cy="644634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40 Trapecio">
                <a:extLst>
                  <a:ext uri="{FF2B5EF4-FFF2-40B4-BE49-F238E27FC236}">
                    <a16:creationId xmlns:a16="http://schemas.microsoft.com/office/drawing/2014/main" id="{075A36AE-6D0A-4EB6-8956-E6B094094891}"/>
                  </a:ext>
                </a:extLst>
              </p:cNvPr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Trapecio 4">
                <a:extLst>
                  <a:ext uri="{FF2B5EF4-FFF2-40B4-BE49-F238E27FC236}">
                    <a16:creationId xmlns:a16="http://schemas.microsoft.com/office/drawing/2014/main" id="{91017267-6F33-46F7-B459-2D15107C1DD4}"/>
                  </a:ext>
                </a:extLst>
              </p:cNvPr>
              <p:cNvSpPr/>
              <p:nvPr/>
            </p:nvSpPr>
            <p:spPr>
              <a:xfrm>
                <a:off x="800301" y="2924161"/>
                <a:ext cx="206019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285" b="1" dirty="0">
                    <a:cs typeface="Arial" pitchFamily="34" charset="0"/>
                  </a:rPr>
                  <a:t>Descriptivo</a:t>
                </a:r>
              </a:p>
            </p:txBody>
          </p:sp>
        </p:grpSp>
        <p:grpSp>
          <p:nvGrpSpPr>
            <p:cNvPr id="37" name="58 Grupo">
              <a:extLst>
                <a:ext uri="{FF2B5EF4-FFF2-40B4-BE49-F238E27FC236}">
                  <a16:creationId xmlns:a16="http://schemas.microsoft.com/office/drawing/2014/main" id="{FC63ED36-755B-474F-90CF-CD8537905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3841" y="5452891"/>
              <a:ext cx="4349884" cy="621820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43 Trapecio">
                <a:extLst>
                  <a:ext uri="{FF2B5EF4-FFF2-40B4-BE49-F238E27FC236}">
                    <a16:creationId xmlns:a16="http://schemas.microsoft.com/office/drawing/2014/main" id="{54CCB2C7-0D75-4527-8C1C-6348BE369A74}"/>
                  </a:ext>
                </a:extLst>
              </p:cNvPr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Trapecio 4">
                <a:extLst>
                  <a:ext uri="{FF2B5EF4-FFF2-40B4-BE49-F238E27FC236}">
                    <a16:creationId xmlns:a16="http://schemas.microsoft.com/office/drawing/2014/main" id="{48E85FB8-D103-4402-BAE0-0CF72E992551}"/>
                  </a:ext>
                </a:extLst>
              </p:cNvPr>
              <p:cNvSpPr/>
              <p:nvPr/>
            </p:nvSpPr>
            <p:spPr>
              <a:xfrm>
                <a:off x="637087" y="3483428"/>
                <a:ext cx="2403717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428" b="1" dirty="0">
                    <a:cs typeface="Arial" pitchFamily="34" charset="0"/>
                  </a:rPr>
                  <a:t>Exploratorio</a:t>
                </a:r>
              </a:p>
            </p:txBody>
          </p:sp>
        </p:grpSp>
      </p:grpSp>
      <p:sp>
        <p:nvSpPr>
          <p:cNvPr id="24" name="22 CuadroTexto"/>
          <p:cNvSpPr txBox="1">
            <a:spLocks noChangeArrowheads="1"/>
          </p:cNvSpPr>
          <p:nvPr/>
        </p:nvSpPr>
        <p:spPr bwMode="auto">
          <a:xfrm>
            <a:off x="8324192" y="4937947"/>
            <a:ext cx="1484702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Aleatorio simple</a:t>
            </a: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8074955" y="4319617"/>
            <a:ext cx="1961947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Aleatorio estratificado</a:t>
            </a:r>
          </a:p>
        </p:txBody>
      </p:sp>
      <p:sp>
        <p:nvSpPr>
          <p:cNvPr id="26" name="25 CuadroTexto"/>
          <p:cNvSpPr txBox="1">
            <a:spLocks noChangeArrowheads="1"/>
          </p:cNvSpPr>
          <p:nvPr/>
        </p:nvSpPr>
        <p:spPr bwMode="auto">
          <a:xfrm>
            <a:off x="7759042" y="3699697"/>
            <a:ext cx="1287532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Según criterio</a:t>
            </a:r>
          </a:p>
        </p:txBody>
      </p:sp>
      <p:sp>
        <p:nvSpPr>
          <p:cNvPr id="27" name="26 CuadroTexto"/>
          <p:cNvSpPr txBox="1">
            <a:spLocks noChangeArrowheads="1"/>
          </p:cNvSpPr>
          <p:nvPr/>
        </p:nvSpPr>
        <p:spPr bwMode="auto">
          <a:xfrm>
            <a:off x="7516155" y="3092479"/>
            <a:ext cx="1838965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Algoritmos genéticos</a:t>
            </a: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7174842" y="2463035"/>
            <a:ext cx="1326004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aceptación</a:t>
            </a:r>
          </a:p>
        </p:txBody>
      </p:sp>
      <p:sp>
        <p:nvSpPr>
          <p:cNvPr id="29" name="22 CuadroTexto"/>
          <p:cNvSpPr txBox="1">
            <a:spLocks noChangeArrowheads="1"/>
          </p:cNvSpPr>
          <p:nvPr/>
        </p:nvSpPr>
        <p:spPr bwMode="auto">
          <a:xfrm>
            <a:off x="8578827" y="5607764"/>
            <a:ext cx="1556836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conveniencia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2982531" y="651315"/>
            <a:ext cx="6930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SEGÚN EL NIVEL INVESTIGATIVO</a:t>
            </a:r>
          </a:p>
        </p:txBody>
      </p:sp>
    </p:spTree>
    <p:extLst>
      <p:ext uri="{BB962C8B-B14F-4D97-AF65-F5344CB8AC3E}">
        <p14:creationId xmlns:p14="http://schemas.microsoft.com/office/powerpoint/2010/main" val="42545699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5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2B2E7ECF-BFF2-4DED-9938-B83C70EE0252}"/>
              </a:ext>
            </a:extLst>
          </p:cNvPr>
          <p:cNvSpPr/>
          <p:nvPr/>
        </p:nvSpPr>
        <p:spPr>
          <a:xfrm>
            <a:off x="8736735" y="0"/>
            <a:ext cx="34552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62397AF-8A11-4B8F-ADE9-9E734F75EFEC}"/>
              </a:ext>
            </a:extLst>
          </p:cNvPr>
          <p:cNvSpPr/>
          <p:nvPr/>
        </p:nvSpPr>
        <p:spPr>
          <a:xfrm>
            <a:off x="2617900" y="2051098"/>
            <a:ext cx="2775030" cy="567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94E432-6F9C-4FF2-AD80-85212FA14780}"/>
              </a:ext>
            </a:extLst>
          </p:cNvPr>
          <p:cNvSpPr/>
          <p:nvPr/>
        </p:nvSpPr>
        <p:spPr>
          <a:xfrm>
            <a:off x="3321438" y="1950617"/>
            <a:ext cx="1431802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PRESICIÓN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AF57A86-08E6-4AD4-8950-EB96C1AE6D29}"/>
              </a:ext>
            </a:extLst>
          </p:cNvPr>
          <p:cNvSpPr/>
          <p:nvPr/>
        </p:nvSpPr>
        <p:spPr>
          <a:xfrm>
            <a:off x="5874121" y="2103034"/>
            <a:ext cx="1592506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Muestreo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2E4559F-779A-47C5-82C2-ACD064B344EC}"/>
              </a:ext>
            </a:extLst>
          </p:cNvPr>
          <p:cNvSpPr/>
          <p:nvPr/>
        </p:nvSpPr>
        <p:spPr>
          <a:xfrm>
            <a:off x="6008459" y="3512111"/>
            <a:ext cx="2415396" cy="4894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Sesgos de selección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4EE0BA7-70C4-401B-8375-87628205393F}"/>
              </a:ext>
            </a:extLst>
          </p:cNvPr>
          <p:cNvSpPr/>
          <p:nvPr/>
        </p:nvSpPr>
        <p:spPr>
          <a:xfrm>
            <a:off x="6008459" y="1162280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CONTROL</a:t>
            </a: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152A0C9B-658B-4175-BA6F-78658B4AE9C9}"/>
              </a:ext>
            </a:extLst>
          </p:cNvPr>
          <p:cNvSpPr/>
          <p:nvPr/>
        </p:nvSpPr>
        <p:spPr>
          <a:xfrm>
            <a:off x="2229401" y="2047446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D26C000-2488-4C6C-BECB-688817A4EA6D}"/>
              </a:ext>
            </a:extLst>
          </p:cNvPr>
          <p:cNvSpPr/>
          <p:nvPr/>
        </p:nvSpPr>
        <p:spPr>
          <a:xfrm>
            <a:off x="387923" y="3110503"/>
            <a:ext cx="1931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PE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VALIDEZ</a:t>
            </a:r>
          </a:p>
          <a:p>
            <a:pPr algn="ctr"/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 Estudio</a:t>
            </a:r>
            <a:endParaRPr lang="es-ES" alt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CF8C15AF-C90F-4172-A483-C6EB92E5FB72}"/>
              </a:ext>
            </a:extLst>
          </p:cNvPr>
          <p:cNvSpPr/>
          <p:nvPr/>
        </p:nvSpPr>
        <p:spPr>
          <a:xfrm>
            <a:off x="2590790" y="4195433"/>
            <a:ext cx="2775030" cy="567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AA846C5-A7D4-4046-B742-16212910CA3E}"/>
              </a:ext>
            </a:extLst>
          </p:cNvPr>
          <p:cNvSpPr/>
          <p:nvPr/>
        </p:nvSpPr>
        <p:spPr>
          <a:xfrm>
            <a:off x="3140440" y="4094952"/>
            <a:ext cx="1492716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EXACTITUD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2E2BC31-E6CC-4099-9A1B-7BE567547FAA}"/>
              </a:ext>
            </a:extLst>
          </p:cNvPr>
          <p:cNvSpPr/>
          <p:nvPr/>
        </p:nvSpPr>
        <p:spPr>
          <a:xfrm>
            <a:off x="3294327" y="2565603"/>
            <a:ext cx="1866217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Error</a:t>
            </a:r>
            <a:r>
              <a:rPr lang="es-ES" dirty="0">
                <a:solidFill>
                  <a:schemeClr val="bg1"/>
                </a:solidFill>
                <a:latin typeface="Open Sans "/>
              </a:rPr>
              <a:t> </a:t>
            </a:r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aleatorio</a:t>
            </a:r>
            <a:endParaRPr lang="es-P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A8220BB-FF32-4A4A-AF05-7C78D4F9C1EC}"/>
              </a:ext>
            </a:extLst>
          </p:cNvPr>
          <p:cNvSpPr/>
          <p:nvPr/>
        </p:nvSpPr>
        <p:spPr>
          <a:xfrm>
            <a:off x="3121373" y="4762893"/>
            <a:ext cx="2173993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Error</a:t>
            </a:r>
            <a:r>
              <a:rPr lang="es-ES" dirty="0">
                <a:solidFill>
                  <a:schemeClr val="bg1"/>
                </a:solidFill>
                <a:latin typeface="Open Sans "/>
              </a:rPr>
              <a:t> </a:t>
            </a:r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sistemático</a:t>
            </a:r>
            <a:endParaRPr lang="es-P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8" name="Abrir llave 27">
            <a:extLst>
              <a:ext uri="{FF2B5EF4-FFF2-40B4-BE49-F238E27FC236}">
                <a16:creationId xmlns:a16="http://schemas.microsoft.com/office/drawing/2014/main" id="{81B6FBC8-07D4-4B0F-9DE4-2EE7728D4DF1}"/>
              </a:ext>
            </a:extLst>
          </p:cNvPr>
          <p:cNvSpPr/>
          <p:nvPr/>
        </p:nvSpPr>
        <p:spPr>
          <a:xfrm>
            <a:off x="5708316" y="3195233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F5DB54D5-CE07-4B0D-9525-D4993F9BC1AB}"/>
              </a:ext>
            </a:extLst>
          </p:cNvPr>
          <p:cNvSpPr/>
          <p:nvPr/>
        </p:nvSpPr>
        <p:spPr>
          <a:xfrm>
            <a:off x="6008459" y="4947045"/>
            <a:ext cx="2415396" cy="4894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Sesgos de medición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F0026A8-0846-4669-9802-AA4C0A93CD6D}"/>
              </a:ext>
            </a:extLst>
          </p:cNvPr>
          <p:cNvSpPr/>
          <p:nvPr/>
        </p:nvSpPr>
        <p:spPr>
          <a:xfrm>
            <a:off x="8957015" y="902012"/>
            <a:ext cx="2863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MUESTRA </a:t>
            </a:r>
          </a:p>
          <a:p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REPRESENTATIVA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258B0A4-FCAF-48F8-91B6-59177417702E}"/>
              </a:ext>
            </a:extLst>
          </p:cNvPr>
          <p:cNvSpPr/>
          <p:nvPr/>
        </p:nvSpPr>
        <p:spPr>
          <a:xfrm>
            <a:off x="9215544" y="2047446"/>
            <a:ext cx="2225289" cy="8790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rgbClr val="73548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Cálculo del tamaño </a:t>
            </a: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rgbClr val="73548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la muestra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BDCDB49-471D-4053-B5D3-1EAA9A3F0004}"/>
              </a:ext>
            </a:extLst>
          </p:cNvPr>
          <p:cNvSpPr/>
          <p:nvPr/>
        </p:nvSpPr>
        <p:spPr>
          <a:xfrm>
            <a:off x="9187231" y="3360164"/>
            <a:ext cx="2345514" cy="8790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rgbClr val="73548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Técnica de muestreo</a:t>
            </a: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rgbClr val="73548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 de selección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5B5C09D-DA69-4E67-B81A-DCD6188B41E5}"/>
              </a:ext>
            </a:extLst>
          </p:cNvPr>
          <p:cNvCxnSpPr/>
          <p:nvPr/>
        </p:nvCxnSpPr>
        <p:spPr>
          <a:xfrm>
            <a:off x="8466735" y="2371866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93648DE-FC09-4DCB-ADF6-990F3DCC75D8}"/>
              </a:ext>
            </a:extLst>
          </p:cNvPr>
          <p:cNvCxnSpPr/>
          <p:nvPr/>
        </p:nvCxnSpPr>
        <p:spPr>
          <a:xfrm>
            <a:off x="8466735" y="3796692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0517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54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8291A8F-6DC0-465A-BA70-AF6F8D14DC11}"/>
              </a:ext>
            </a:extLst>
          </p:cNvPr>
          <p:cNvCxnSpPr>
            <a:cxnSpLocks/>
          </p:cNvCxnSpPr>
          <p:nvPr/>
        </p:nvCxnSpPr>
        <p:spPr>
          <a:xfrm flipH="1">
            <a:off x="2536897" y="1989018"/>
            <a:ext cx="9524" cy="3492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34D7464E-F749-460A-8B91-A2FDF12B6CB6}"/>
              </a:ext>
            </a:extLst>
          </p:cNvPr>
          <p:cNvSpPr/>
          <p:nvPr/>
        </p:nvSpPr>
        <p:spPr>
          <a:xfrm>
            <a:off x="2276747" y="1494965"/>
            <a:ext cx="3085829" cy="540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FE7058"/>
          </a:solidFill>
          <a:ln w="127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Sesgos de selección</a:t>
            </a:r>
            <a:endParaRPr lang="es-PE" sz="1600" kern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2820626" y="223695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admisión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F4F28E5-A6E8-436B-BED6-51F4CF66F7B9}"/>
              </a:ext>
            </a:extLst>
          </p:cNvPr>
          <p:cNvSpPr/>
          <p:nvPr/>
        </p:nvSpPr>
        <p:spPr>
          <a:xfrm>
            <a:off x="2820626" y="297894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autoselección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E120424-F57F-4ADA-A262-09D1959997C8}"/>
              </a:ext>
            </a:extLst>
          </p:cNvPr>
          <p:cNvCxnSpPr/>
          <p:nvPr/>
        </p:nvCxnSpPr>
        <p:spPr>
          <a:xfrm flipH="1">
            <a:off x="2536896" y="2506955"/>
            <a:ext cx="2861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9225CE8-B421-41BC-87D9-DCACCD328EE2}"/>
              </a:ext>
            </a:extLst>
          </p:cNvPr>
          <p:cNvCxnSpPr/>
          <p:nvPr/>
        </p:nvCxnSpPr>
        <p:spPr>
          <a:xfrm flipH="1">
            <a:off x="2536896" y="3248945"/>
            <a:ext cx="2861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96BCFE9B-5C34-4F0D-9DC5-C37B1FA745BE}"/>
              </a:ext>
            </a:extLst>
          </p:cNvPr>
          <p:cNvSpPr/>
          <p:nvPr/>
        </p:nvSpPr>
        <p:spPr>
          <a:xfrm>
            <a:off x="2820626" y="372093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pertenencia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D83465EC-C5CE-4227-8258-5FA40233157A}"/>
              </a:ext>
            </a:extLst>
          </p:cNvPr>
          <p:cNvSpPr/>
          <p:nvPr/>
        </p:nvSpPr>
        <p:spPr>
          <a:xfrm>
            <a:off x="2836142" y="520491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prevalencia</a:t>
            </a:r>
            <a:r>
              <a:rPr lang="es-ES" sz="1400" dirty="0">
                <a:solidFill>
                  <a:schemeClr val="bg1"/>
                </a:solidFill>
                <a:latin typeface="Open Sans "/>
              </a:rPr>
              <a:t> </a:t>
            </a:r>
            <a:endParaRPr lang="es-PE" sz="1400" kern="12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F4416FF5-86AA-4DAC-82EA-814075EA7F0C}"/>
              </a:ext>
            </a:extLst>
          </p:cNvPr>
          <p:cNvSpPr/>
          <p:nvPr/>
        </p:nvSpPr>
        <p:spPr>
          <a:xfrm>
            <a:off x="2836142" y="446292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algn="ctr"/>
            <a:r>
              <a:rPr lang="es-PE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PE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aleatorización</a:t>
            </a:r>
            <a:endParaRPr lang="es-ES" sz="1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2FC464C-B5C5-4D59-A95E-21F2B600B61C}"/>
              </a:ext>
            </a:extLst>
          </p:cNvPr>
          <p:cNvCxnSpPr/>
          <p:nvPr/>
        </p:nvCxnSpPr>
        <p:spPr>
          <a:xfrm flipH="1">
            <a:off x="2521990" y="3990935"/>
            <a:ext cx="2861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E547026-17A2-4CF4-A299-B24751927215}"/>
              </a:ext>
            </a:extLst>
          </p:cNvPr>
          <p:cNvCxnSpPr/>
          <p:nvPr/>
        </p:nvCxnSpPr>
        <p:spPr>
          <a:xfrm flipH="1">
            <a:off x="2544041" y="4736720"/>
            <a:ext cx="2861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D3ECBFD-8A20-4143-9ACE-ABB23268A909}"/>
              </a:ext>
            </a:extLst>
          </p:cNvPr>
          <p:cNvCxnSpPr/>
          <p:nvPr/>
        </p:nvCxnSpPr>
        <p:spPr>
          <a:xfrm flipH="1">
            <a:off x="2546240" y="5474915"/>
            <a:ext cx="2861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C6BCC485-4CD6-4D9E-8B8B-D635B836BB90}"/>
              </a:ext>
            </a:extLst>
          </p:cNvPr>
          <p:cNvSpPr/>
          <p:nvPr/>
        </p:nvSpPr>
        <p:spPr>
          <a:xfrm>
            <a:off x="7153275" y="1462087"/>
            <a:ext cx="3933826" cy="393382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029646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33FB0E-6F4A-4FAE-9022-14FE854E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028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40 Grupo"/>
          <p:cNvGrpSpPr>
            <a:grpSpLocks/>
          </p:cNvGrpSpPr>
          <p:nvPr/>
        </p:nvGrpSpPr>
        <p:grpSpPr bwMode="auto">
          <a:xfrm>
            <a:off x="7813466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71AA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Psicometría</a:t>
              </a:r>
            </a:p>
          </p:txBody>
        </p:sp>
      </p:grpSp>
      <p:grpSp>
        <p:nvGrpSpPr>
          <p:cNvPr id="36" name="46 Grupo"/>
          <p:cNvGrpSpPr>
            <a:grpSpLocks/>
          </p:cNvGrpSpPr>
          <p:nvPr/>
        </p:nvGrpSpPr>
        <p:grpSpPr bwMode="auto">
          <a:xfrm>
            <a:off x="7541164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E6AD2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Encuesta</a:t>
              </a:r>
            </a:p>
          </p:txBody>
        </p:sp>
      </p:grpSp>
      <p:grpSp>
        <p:nvGrpSpPr>
          <p:cNvPr id="39" name="49 Grupo"/>
          <p:cNvGrpSpPr>
            <a:grpSpLocks/>
          </p:cNvGrpSpPr>
          <p:nvPr/>
        </p:nvGrpSpPr>
        <p:grpSpPr bwMode="auto">
          <a:xfrm>
            <a:off x="7260043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0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C6B6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Entrevista</a:t>
              </a:r>
            </a:p>
          </p:txBody>
        </p:sp>
      </p:grpSp>
      <p:grpSp>
        <p:nvGrpSpPr>
          <p:cNvPr id="42" name="52 Grupo"/>
          <p:cNvGrpSpPr>
            <a:grpSpLocks/>
          </p:cNvGrpSpPr>
          <p:nvPr/>
        </p:nvGrpSpPr>
        <p:grpSpPr bwMode="auto">
          <a:xfrm>
            <a:off x="6978925" y="4199489"/>
            <a:ext cx="3219264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38383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Observación</a:t>
              </a:r>
            </a:p>
          </p:txBody>
        </p:sp>
      </p:grpSp>
      <p:grpSp>
        <p:nvGrpSpPr>
          <p:cNvPr id="45" name="55 Grupo"/>
          <p:cNvGrpSpPr>
            <a:grpSpLocks/>
          </p:cNvGrpSpPr>
          <p:nvPr/>
        </p:nvGrpSpPr>
        <p:grpSpPr bwMode="auto">
          <a:xfrm>
            <a:off x="6697348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D685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Documentación</a:t>
              </a:r>
            </a:p>
          </p:txBody>
        </p:sp>
      </p:grpSp>
      <p:sp>
        <p:nvSpPr>
          <p:cNvPr id="49" name="Rectángulo 48"/>
          <p:cNvSpPr/>
          <p:nvPr/>
        </p:nvSpPr>
        <p:spPr>
          <a:xfrm>
            <a:off x="1962375" y="3482638"/>
            <a:ext cx="45881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Qué es la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Documentación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094704" y="907838"/>
            <a:ext cx="275107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1</a:t>
            </a:r>
          </a:p>
        </p:txBody>
      </p:sp>
    </p:spTree>
    <p:extLst>
      <p:ext uri="{BB962C8B-B14F-4D97-AF65-F5344CB8AC3E}">
        <p14:creationId xmlns:p14="http://schemas.microsoft.com/office/powerpoint/2010/main" val="36155469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" descr="D:\BIOESTADISTICO\Archivos\Muñequitos\Observació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7" y="2448985"/>
            <a:ext cx="4826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65400" y="3012018"/>
            <a:ext cx="1925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sz="24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El observador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190318" y="4944534"/>
            <a:ext cx="245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sz="24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El ente observado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9668" y="5041901"/>
            <a:ext cx="357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sz="24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Los medios de observación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79117" y="1873252"/>
            <a:ext cx="4755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sz="24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Las circunstancias de la observación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552002" y="832256"/>
            <a:ext cx="6112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rgbClr val="623A00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Observación científica</a:t>
            </a:r>
            <a:endParaRPr lang="es-ES" sz="4000" dirty="0">
              <a:solidFill>
                <a:srgbClr val="623A00"/>
              </a:solidFill>
              <a:latin typeface="Proxima Nova Th" panose="02000506030000020004" pitchFamily="2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94704" y="907838"/>
            <a:ext cx="305885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2</a:t>
            </a:r>
          </a:p>
        </p:txBody>
      </p:sp>
    </p:spTree>
    <p:extLst>
      <p:ext uri="{BB962C8B-B14F-4D97-AF65-F5344CB8AC3E}">
        <p14:creationId xmlns:p14="http://schemas.microsoft.com/office/powerpoint/2010/main" val="144100564"/>
      </p:ext>
    </p:extLst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1843234" y="2847686"/>
            <a:ext cx="4608513" cy="300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dirty="0">
                <a:solidFill>
                  <a:schemeClr val="bg1"/>
                </a:solidFill>
                <a:cs typeface="Arial" charset="0"/>
              </a:rPr>
              <a:t>Según la </a:t>
            </a:r>
            <a:r>
              <a:rPr lang="es-PE" b="1" i="1" dirty="0">
                <a:solidFill>
                  <a:schemeClr val="bg1"/>
                </a:solidFill>
                <a:cs typeface="Arial" charset="0"/>
              </a:rPr>
              <a:t>relación entre el observador y el ente observado</a:t>
            </a:r>
            <a:endParaRPr lang="es-PE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es-ES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PE" dirty="0">
                <a:solidFill>
                  <a:schemeClr val="bg1"/>
                </a:solidFill>
                <a:cs typeface="Arial" charset="0"/>
              </a:rPr>
              <a:t>Según los </a:t>
            </a:r>
            <a:r>
              <a:rPr lang="es-PE" b="1" i="1" dirty="0">
                <a:solidFill>
                  <a:schemeClr val="bg1"/>
                </a:solidFill>
                <a:cs typeface="Arial" charset="0"/>
              </a:rPr>
              <a:t>medios de observación</a:t>
            </a:r>
          </a:p>
          <a:p>
            <a:pPr>
              <a:lnSpc>
                <a:spcPct val="150000"/>
              </a:lnSpc>
              <a:defRPr/>
            </a:pPr>
            <a:endParaRPr lang="es-PE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es-ES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PE" dirty="0">
                <a:solidFill>
                  <a:schemeClr val="bg1"/>
                </a:solidFill>
                <a:cs typeface="Arial" charset="0"/>
              </a:rPr>
              <a:t>Según la </a:t>
            </a:r>
            <a:r>
              <a:rPr lang="es-PE" b="1" i="1" dirty="0">
                <a:solidFill>
                  <a:schemeClr val="bg1"/>
                </a:solidFill>
                <a:cs typeface="Arial" charset="0"/>
              </a:rPr>
              <a:t>circunstancias de la observación</a:t>
            </a:r>
            <a:endParaRPr lang="es-ES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" name="9 Rectángulo"/>
          <p:cNvSpPr/>
          <p:nvPr/>
        </p:nvSpPr>
        <p:spPr>
          <a:xfrm>
            <a:off x="6762897" y="2671474"/>
            <a:ext cx="3240087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b="1" dirty="0">
                <a:solidFill>
                  <a:schemeClr val="bg1"/>
                </a:solidFill>
                <a:cs typeface="Arial" charset="0"/>
              </a:rPr>
              <a:t>Participante</a:t>
            </a:r>
            <a:r>
              <a:rPr lang="es-PE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s-PE" i="1" dirty="0">
                <a:solidFill>
                  <a:schemeClr val="bg1"/>
                </a:solidFill>
                <a:cs typeface="Arial" charset="0"/>
              </a:rPr>
              <a:t>(Desde adentro)</a:t>
            </a:r>
          </a:p>
          <a:p>
            <a:pPr>
              <a:lnSpc>
                <a:spcPct val="150000"/>
              </a:lnSpc>
              <a:defRPr/>
            </a:pPr>
            <a:r>
              <a:rPr lang="es-PE" b="1" dirty="0">
                <a:solidFill>
                  <a:schemeClr val="bg1"/>
                </a:solidFill>
                <a:cs typeface="Arial" charset="0"/>
              </a:rPr>
              <a:t>No participante </a:t>
            </a:r>
            <a:r>
              <a:rPr lang="es-PE" i="1" dirty="0">
                <a:solidFill>
                  <a:schemeClr val="bg1"/>
                </a:solidFill>
                <a:cs typeface="Arial" charset="0"/>
              </a:rPr>
              <a:t>(Desde afuera)</a:t>
            </a:r>
          </a:p>
          <a:p>
            <a:pPr>
              <a:lnSpc>
                <a:spcPct val="150000"/>
              </a:lnSpc>
              <a:defRPr/>
            </a:pPr>
            <a:endParaRPr lang="es-ES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PE" b="1" dirty="0">
                <a:solidFill>
                  <a:schemeClr val="bg1"/>
                </a:solidFill>
                <a:cs typeface="Arial" charset="0"/>
              </a:rPr>
              <a:t>Sistemática </a:t>
            </a:r>
            <a:r>
              <a:rPr lang="es-PE" i="1" dirty="0">
                <a:solidFill>
                  <a:schemeClr val="bg1"/>
                </a:solidFill>
                <a:cs typeface="Arial" charset="0"/>
              </a:rPr>
              <a:t>(Estructurada)</a:t>
            </a:r>
          </a:p>
          <a:p>
            <a:pPr>
              <a:lnSpc>
                <a:spcPct val="150000"/>
              </a:lnSpc>
              <a:defRPr/>
            </a:pPr>
            <a:r>
              <a:rPr lang="es-PE" b="1" dirty="0">
                <a:solidFill>
                  <a:schemeClr val="bg1"/>
                </a:solidFill>
                <a:cs typeface="Arial" charset="0"/>
              </a:rPr>
              <a:t>Asistemática</a:t>
            </a:r>
            <a:r>
              <a:rPr lang="es-PE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s-PE" i="1" dirty="0">
                <a:solidFill>
                  <a:schemeClr val="bg1"/>
                </a:solidFill>
                <a:cs typeface="Arial" charset="0"/>
              </a:rPr>
              <a:t>(No estructurada)</a:t>
            </a:r>
          </a:p>
          <a:p>
            <a:pPr>
              <a:lnSpc>
                <a:spcPct val="150000"/>
              </a:lnSpc>
              <a:defRPr/>
            </a:pPr>
            <a:endParaRPr lang="es-ES" dirty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PE" b="1" dirty="0">
                <a:solidFill>
                  <a:schemeClr val="bg1"/>
                </a:solidFill>
                <a:cs typeface="Arial" charset="0"/>
              </a:rPr>
              <a:t>Controlada</a:t>
            </a:r>
            <a:r>
              <a:rPr lang="es-PE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s-PE" i="1" dirty="0">
                <a:solidFill>
                  <a:schemeClr val="bg1"/>
                </a:solidFill>
                <a:cs typeface="Arial" charset="0"/>
              </a:rPr>
              <a:t>(De laboratorio)</a:t>
            </a:r>
          </a:p>
          <a:p>
            <a:pPr>
              <a:lnSpc>
                <a:spcPct val="150000"/>
              </a:lnSpc>
              <a:defRPr/>
            </a:pPr>
            <a:r>
              <a:rPr lang="es-PE" b="1" dirty="0">
                <a:solidFill>
                  <a:schemeClr val="bg1"/>
                </a:solidFill>
                <a:cs typeface="Arial" charset="0"/>
              </a:rPr>
              <a:t>No controlada </a:t>
            </a:r>
            <a:r>
              <a:rPr lang="es-PE" i="1" dirty="0">
                <a:solidFill>
                  <a:schemeClr val="bg1"/>
                </a:solidFill>
                <a:cs typeface="Arial" charset="0"/>
              </a:rPr>
              <a:t>(De campo)</a:t>
            </a:r>
            <a:endParaRPr lang="es-ES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5 Abrir llave"/>
          <p:cNvSpPr/>
          <p:nvPr/>
        </p:nvSpPr>
        <p:spPr>
          <a:xfrm>
            <a:off x="6537619" y="2668300"/>
            <a:ext cx="187031" cy="1068387"/>
          </a:xfrm>
          <a:prstGeom prst="leftBrace">
            <a:avLst>
              <a:gd name="adj1" fmla="val 75916"/>
              <a:gd name="adj2" fmla="val 4970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5 Abrir llave"/>
          <p:cNvSpPr/>
          <p:nvPr/>
        </p:nvSpPr>
        <p:spPr>
          <a:xfrm>
            <a:off x="6513806" y="3845430"/>
            <a:ext cx="187031" cy="1068387"/>
          </a:xfrm>
          <a:prstGeom prst="leftBrace">
            <a:avLst>
              <a:gd name="adj1" fmla="val 75916"/>
              <a:gd name="adj2" fmla="val 4970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5 Abrir llave"/>
          <p:cNvSpPr/>
          <p:nvPr/>
        </p:nvSpPr>
        <p:spPr>
          <a:xfrm>
            <a:off x="6428302" y="5099773"/>
            <a:ext cx="187031" cy="1068387"/>
          </a:xfrm>
          <a:prstGeom prst="leftBrace">
            <a:avLst>
              <a:gd name="adj1" fmla="val 75916"/>
              <a:gd name="adj2" fmla="val 4970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52002" y="832256"/>
            <a:ext cx="61125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4000" dirty="0">
                <a:solidFill>
                  <a:schemeClr val="bg1"/>
                </a:solidFill>
                <a:effectLst/>
                <a:latin typeface="Proxima Nova L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Clasificación de la</a:t>
            </a:r>
          </a:p>
          <a:p>
            <a:r>
              <a:rPr lang="es-PE" sz="4000" dirty="0">
                <a:solidFill>
                  <a:schemeClr val="bg1"/>
                </a:solidFill>
                <a:latin typeface="Proxima Nova Th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Observación científica</a:t>
            </a:r>
            <a:endParaRPr lang="es-ES" sz="4000" dirty="0">
              <a:solidFill>
                <a:schemeClr val="bg1"/>
              </a:solidFill>
              <a:latin typeface="Proxima Nova Th" panose="02000506030000020004" pitchFamily="2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94704" y="907838"/>
            <a:ext cx="305885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Th" panose="02000506030000020004" pitchFamily="2" charset="0"/>
              </a:rPr>
              <a:t># 2</a:t>
            </a:r>
          </a:p>
        </p:txBody>
      </p:sp>
    </p:spTree>
    <p:extLst>
      <p:ext uri="{BB962C8B-B14F-4D97-AF65-F5344CB8AC3E}">
        <p14:creationId xmlns:p14="http://schemas.microsoft.com/office/powerpoint/2010/main" val="37487112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31404</TotalTime>
  <Words>3324</Words>
  <Application>Microsoft Office PowerPoint</Application>
  <PresentationFormat>Panorámica</PresentationFormat>
  <Paragraphs>1391</Paragraphs>
  <Slides>132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132</vt:i4>
      </vt:variant>
    </vt:vector>
  </HeadingPairs>
  <TitlesOfParts>
    <vt:vector size="151" baseType="lpstr">
      <vt:lpstr>Arial</vt:lpstr>
      <vt:lpstr>Arial Black</vt:lpstr>
      <vt:lpstr>Calibri</vt:lpstr>
      <vt:lpstr>Calibri cuerpo</vt:lpstr>
      <vt:lpstr>Calibri Light</vt:lpstr>
      <vt:lpstr>Cambria Math</vt:lpstr>
      <vt:lpstr>Eras Bold ITC</vt:lpstr>
      <vt:lpstr>Open Sans</vt:lpstr>
      <vt:lpstr>Open Sans </vt:lpstr>
      <vt:lpstr>Open Sans bold</vt:lpstr>
      <vt:lpstr>Open Sans ExtraBold</vt:lpstr>
      <vt:lpstr>Open Sans Light</vt:lpstr>
      <vt:lpstr>Open Sans SemiBold</vt:lpstr>
      <vt:lpstr>Proxima Nova Lt</vt:lpstr>
      <vt:lpstr>Proxima Nova Th</vt:lpstr>
      <vt:lpstr>Symbol</vt:lpstr>
      <vt:lpstr>Times New Roman</vt:lpstr>
      <vt:lpstr>Tema de Office</vt:lpstr>
      <vt:lpstr>PHOTO-PAINT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Oficina</dc:creator>
  <cp:lastModifiedBy>José Supo</cp:lastModifiedBy>
  <cp:revision>461</cp:revision>
  <cp:lastPrinted>2023-12-06T18:12:11Z</cp:lastPrinted>
  <dcterms:created xsi:type="dcterms:W3CDTF">2015-11-14T03:28:56Z</dcterms:created>
  <dcterms:modified xsi:type="dcterms:W3CDTF">2024-04-06T12:32:08Z</dcterms:modified>
</cp:coreProperties>
</file>